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4.xml" ContentType="application/vnd.openxmlformats-officedocument.presentationml.tags+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 id="2147483689" r:id="rId6"/>
    <p:sldMasterId id="2147483701" r:id="rId7"/>
    <p:sldMasterId id="2147483713" r:id="rId8"/>
    <p:sldMasterId id="2147483725" r:id="rId9"/>
    <p:sldMasterId id="2147483749" r:id="rId10"/>
    <p:sldMasterId id="2147483763" r:id="rId11"/>
    <p:sldMasterId id="2147483772" r:id="rId12"/>
  </p:sldMasterIdLst>
  <p:notesMasterIdLst>
    <p:notesMasterId r:id="rId70"/>
  </p:notesMasterIdLst>
  <p:handoutMasterIdLst>
    <p:handoutMasterId r:id="rId71"/>
  </p:handoutMasterIdLst>
  <p:sldIdLst>
    <p:sldId id="960" r:id="rId13"/>
    <p:sldId id="986" r:id="rId14"/>
    <p:sldId id="985" r:id="rId15"/>
    <p:sldId id="479" r:id="rId16"/>
    <p:sldId id="1116" r:id="rId17"/>
    <p:sldId id="893" r:id="rId18"/>
    <p:sldId id="888" r:id="rId19"/>
    <p:sldId id="393" r:id="rId20"/>
    <p:sldId id="1117" r:id="rId21"/>
    <p:sldId id="1002" r:id="rId22"/>
    <p:sldId id="303" r:id="rId23"/>
    <p:sldId id="1118" r:id="rId24"/>
    <p:sldId id="477" r:id="rId25"/>
    <p:sldId id="1119" r:id="rId26"/>
    <p:sldId id="304" r:id="rId27"/>
    <p:sldId id="911" r:id="rId28"/>
    <p:sldId id="1120" r:id="rId29"/>
    <p:sldId id="1121" r:id="rId30"/>
    <p:sldId id="1122" r:id="rId31"/>
    <p:sldId id="971" r:id="rId32"/>
    <p:sldId id="1115" r:id="rId33"/>
    <p:sldId id="1123" r:id="rId34"/>
    <p:sldId id="1106" r:id="rId35"/>
    <p:sldId id="440" r:id="rId36"/>
    <p:sldId id="972" r:id="rId37"/>
    <p:sldId id="1004" r:id="rId38"/>
    <p:sldId id="1125" r:id="rId39"/>
    <p:sldId id="470" r:id="rId40"/>
    <p:sldId id="471" r:id="rId41"/>
    <p:sldId id="1126" r:id="rId42"/>
    <p:sldId id="1127" r:id="rId43"/>
    <p:sldId id="1128" r:id="rId44"/>
    <p:sldId id="924" r:id="rId45"/>
    <p:sldId id="1129" r:id="rId46"/>
    <p:sldId id="1130" r:id="rId47"/>
    <p:sldId id="1131" r:id="rId48"/>
    <p:sldId id="1003" r:id="rId49"/>
    <p:sldId id="952" r:id="rId50"/>
    <p:sldId id="1133" r:id="rId51"/>
    <p:sldId id="996" r:id="rId52"/>
    <p:sldId id="997" r:id="rId53"/>
    <p:sldId id="998" r:id="rId54"/>
    <p:sldId id="1132" r:id="rId55"/>
    <p:sldId id="889" r:id="rId56"/>
    <p:sldId id="995" r:id="rId57"/>
    <p:sldId id="993" r:id="rId58"/>
    <p:sldId id="946" r:id="rId59"/>
    <p:sldId id="994" r:id="rId60"/>
    <p:sldId id="940" r:id="rId61"/>
    <p:sldId id="1007" r:id="rId62"/>
    <p:sldId id="969" r:id="rId63"/>
    <p:sldId id="951" r:id="rId64"/>
    <p:sldId id="977" r:id="rId65"/>
    <p:sldId id="962" r:id="rId66"/>
    <p:sldId id="976" r:id="rId67"/>
    <p:sldId id="941" r:id="rId68"/>
    <p:sldId id="1136" r:id="rId6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pter 1: Meal Patterns" id="{58088881-2908-4768-9118-4C14AB9FF651}">
          <p14:sldIdLst>
            <p14:sldId id="960"/>
            <p14:sldId id="986"/>
          </p14:sldIdLst>
        </p14:section>
        <p14:section name="Chapter 1: Meal Patterns" id="{07E7ECA6-210B-4C9F-AE1B-6E0D58246177}">
          <p14:sldIdLst>
            <p14:sldId id="985"/>
            <p14:sldId id="479"/>
            <p14:sldId id="1116"/>
            <p14:sldId id="893"/>
            <p14:sldId id="888"/>
            <p14:sldId id="393"/>
            <p14:sldId id="1117"/>
          </p14:sldIdLst>
        </p14:section>
        <p14:section name="Offer vs. Serve" id="{604C79B6-0EA6-421A-B5E0-42174BFEFA20}">
          <p14:sldIdLst>
            <p14:sldId id="1002"/>
            <p14:sldId id="303"/>
            <p14:sldId id="1118"/>
            <p14:sldId id="477"/>
            <p14:sldId id="1119"/>
            <p14:sldId id="304"/>
            <p14:sldId id="911"/>
            <p14:sldId id="1120"/>
            <p14:sldId id="1121"/>
            <p14:sldId id="1122"/>
            <p14:sldId id="971"/>
            <p14:sldId id="1115"/>
            <p14:sldId id="1123"/>
            <p14:sldId id="1106"/>
            <p14:sldId id="440"/>
            <p14:sldId id="972"/>
            <p14:sldId id="1004"/>
            <p14:sldId id="1125"/>
            <p14:sldId id="470"/>
            <p14:sldId id="471"/>
            <p14:sldId id="1126"/>
            <p14:sldId id="1127"/>
            <p14:sldId id="1128"/>
            <p14:sldId id="924"/>
            <p14:sldId id="1129"/>
            <p14:sldId id="1130"/>
            <p14:sldId id="1131"/>
          </p14:sldIdLst>
        </p14:section>
        <p14:section name="Menus and Substitutions" id="{0601EC5E-6D84-45F8-AC6E-AD2D1CCE95C3}">
          <p14:sldIdLst>
            <p14:sldId id="1003"/>
            <p14:sldId id="952"/>
            <p14:sldId id="1133"/>
            <p14:sldId id="996"/>
            <p14:sldId id="997"/>
            <p14:sldId id="998"/>
            <p14:sldId id="1132"/>
            <p14:sldId id="889"/>
            <p14:sldId id="995"/>
            <p14:sldId id="993"/>
            <p14:sldId id="946"/>
            <p14:sldId id="994"/>
            <p14:sldId id="940"/>
            <p14:sldId id="1007"/>
            <p14:sldId id="969"/>
            <p14:sldId id="951"/>
            <p14:sldId id="977"/>
            <p14:sldId id="962"/>
            <p14:sldId id="976"/>
            <p14:sldId id="941"/>
            <p14:sldId id="1136"/>
          </p14:sldIdLst>
        </p14:section>
      </p14:sectionLst>
    </p:ext>
    <p:ext uri="{EFAFB233-063F-42B5-8137-9DF3F51BA10A}">
      <p15:sldGuideLst xmlns:p15="http://schemas.microsoft.com/office/powerpoint/2012/main">
        <p15:guide id="1" orient="horz" pos="146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l Del Castillo" initials="SDC" lastIdx="8" clrIdx="0"/>
  <p:cmAuthor id="2" name="Del castillo, Saul" initials="DcS" lastIdx="4" clrIdx="1">
    <p:extLst>
      <p:ext uri="{19B8F6BF-5375-455C-9EA6-DF929625EA0E}">
        <p15:presenceInfo xmlns:p15="http://schemas.microsoft.com/office/powerpoint/2012/main" userId="S-1-5-21-1853942846-4006300786-3363798535-263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5B874"/>
    <a:srgbClr val="000000"/>
    <a:srgbClr val="FFBD00"/>
    <a:srgbClr val="3EC37B"/>
    <a:srgbClr val="F0D763"/>
    <a:srgbClr val="F3F3F3"/>
    <a:srgbClr val="F3F2F4"/>
    <a:srgbClr val="DE3F91"/>
    <a:srgbClr val="287F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0051A4-79E8-4087-9FBD-47D09F8CE2BA}" v="18" dt="2025-07-28T14:31:54.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86405" autoAdjust="0"/>
  </p:normalViewPr>
  <p:slideViewPr>
    <p:cSldViewPr snapToGrid="0" snapToObjects="1">
      <p:cViewPr>
        <p:scale>
          <a:sx n="60" d="100"/>
          <a:sy n="60" d="100"/>
        </p:scale>
        <p:origin x="1411" y="418"/>
      </p:cViewPr>
      <p:guideLst>
        <p:guide orient="horz" pos="1464"/>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notesViewPr>
    <p:cSldViewPr snapToGrid="0" snapToObject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ey, Genea" userId="ce9af466-6407-4e59-8be5-897e6f4f1c2d" providerId="ADAL" clId="{B50051A4-79E8-4087-9FBD-47D09F8CE2BA}"/>
    <pc:docChg chg="undo custSel modSld">
      <pc:chgData name="Chaney, Genea" userId="ce9af466-6407-4e59-8be5-897e6f4f1c2d" providerId="ADAL" clId="{B50051A4-79E8-4087-9FBD-47D09F8CE2BA}" dt="2025-07-28T14:31:59.770" v="22" actId="1076"/>
      <pc:docMkLst>
        <pc:docMk/>
      </pc:docMkLst>
      <pc:sldChg chg="modSp mod">
        <pc:chgData name="Chaney, Genea" userId="ce9af466-6407-4e59-8be5-897e6f4f1c2d" providerId="ADAL" clId="{B50051A4-79E8-4087-9FBD-47D09F8CE2BA}" dt="2025-07-28T14:31:59.770" v="22" actId="1076"/>
        <pc:sldMkLst>
          <pc:docMk/>
          <pc:sldMk cId="3292421583" sldId="1136"/>
        </pc:sldMkLst>
        <pc:spChg chg="mod">
          <ac:chgData name="Chaney, Genea" userId="ce9af466-6407-4e59-8be5-897e6f4f1c2d" providerId="ADAL" clId="{B50051A4-79E8-4087-9FBD-47D09F8CE2BA}" dt="2025-07-28T14:31:59.770" v="22" actId="1076"/>
          <ac:spMkLst>
            <pc:docMk/>
            <pc:sldMk cId="3292421583" sldId="1136"/>
            <ac:spMk id="7" creationId="{1FBB036A-7476-1D0C-4BB8-90FDC7224B28}"/>
          </ac:spMkLst>
        </pc:spChg>
        <pc:spChg chg="mod">
          <ac:chgData name="Chaney, Genea" userId="ce9af466-6407-4e59-8be5-897e6f4f1c2d" providerId="ADAL" clId="{B50051A4-79E8-4087-9FBD-47D09F8CE2BA}" dt="2025-07-28T14:31:54.167" v="21" actId="20577"/>
          <ac:spMkLst>
            <pc:docMk/>
            <pc:sldMk cId="3292421583" sldId="1136"/>
            <ac:spMk id="24" creationId="{5F149847-9C87-2AF5-48BF-4BF2BD122348}"/>
          </ac:spMkLst>
        </pc:spChg>
        <pc:picChg chg="mod">
          <ac:chgData name="Chaney, Genea" userId="ce9af466-6407-4e59-8be5-897e6f4f1c2d" providerId="ADAL" clId="{B50051A4-79E8-4087-9FBD-47D09F8CE2BA}" dt="2025-07-28T14:31:31.868" v="2" actId="1076"/>
          <ac:picMkLst>
            <pc:docMk/>
            <pc:sldMk cId="3292421583" sldId="1136"/>
            <ac:picMk id="14" creationId="{D860E371-5292-0402-3039-3ED9D6E3CF1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3" tIns="46583" rIns="93163" bIns="46583" rtlCol="0"/>
          <a:lstStyle>
            <a:lvl1pPr algn="r">
              <a:defRPr sz="1200"/>
            </a:lvl1pPr>
          </a:lstStyle>
          <a:p>
            <a:fld id="{08A17FAA-1E96-4660-AE1D-AFF2A1A95EE7}" type="datetimeFigureOut">
              <a:rPr lang="en-US" smtClean="0"/>
              <a:t>7/28/2025</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63" tIns="46583" rIns="93163"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3" tIns="46583" rIns="93163" bIns="46583"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27" tIns="45714" rIns="91427" bIns="45714" rtlCol="0"/>
          <a:lstStyle>
            <a:lvl1pPr algn="r">
              <a:defRPr sz="1200"/>
            </a:lvl1pPr>
          </a:lstStyle>
          <a:p>
            <a:fld id="{31CBE6AC-9492-4292-8BDB-BD48EBBDE8D1}" type="datetimeFigureOut">
              <a:rPr lang="en-US" smtClean="0"/>
              <a:t>7/28/2025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27" tIns="45714" rIns="91427" bIns="45714"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Hello Everybody my name is Alicia Corral Food Service Training Specialist I want to welcome you to meal patterns and offer versus serve training. In this training we will be discussing meal patterns, offer versus serve, and menus for our breakfast and lunch programs. Let's go ahead and get started.</a:t>
            </a:r>
          </a:p>
        </p:txBody>
      </p:sp>
      <p:sp>
        <p:nvSpPr>
          <p:cNvPr id="4" name="Slide Number Placeholder 3"/>
          <p:cNvSpPr>
            <a:spLocks noGrp="1"/>
          </p:cNvSpPr>
          <p:nvPr>
            <p:ph type="sldNum" sz="quarter" idx="5"/>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961557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10</a:t>
            </a:fld>
            <a:endParaRPr lang="en-US" dirty="0"/>
          </a:p>
        </p:txBody>
      </p:sp>
    </p:spTree>
    <p:extLst>
      <p:ext uri="{BB962C8B-B14F-4D97-AF65-F5344CB8AC3E}">
        <p14:creationId xmlns:p14="http://schemas.microsoft.com/office/powerpoint/2010/main" val="288463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2859">
              <a:defRPr/>
            </a:pPr>
            <a:r>
              <a:rPr lang="en-US" altLang="en-US" b="1" dirty="0"/>
              <a:t>School Breakfast Program refers to the entrée as a food item no matter what you call it </a:t>
            </a:r>
            <a:r>
              <a:rPr lang="en-US" altLang="en-US" b="1" dirty="0" err="1"/>
              <a:t>it</a:t>
            </a:r>
            <a:r>
              <a:rPr lang="en-US" altLang="en-US" b="1" dirty="0"/>
              <a:t> is the same thing food item main item this is how it will be referenced on the menu.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11</a:t>
            </a:fld>
            <a:endParaRPr lang="en-US" dirty="0"/>
          </a:p>
        </p:txBody>
      </p:sp>
    </p:spTree>
    <p:extLst>
      <p:ext uri="{BB962C8B-B14F-4D97-AF65-F5344CB8AC3E}">
        <p14:creationId xmlns:p14="http://schemas.microsoft.com/office/powerpoint/2010/main" val="872985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2859">
              <a:defRPr/>
            </a:pPr>
            <a:r>
              <a:rPr lang="en-US" altLang="en-US" b="1" dirty="0"/>
              <a:t>Studies show that giving the student the choice to choose what they eat increases participation. Just like us we go to a restaurant we want to choose what we are going to eat not be told we only have one choice.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12</a:t>
            </a:fld>
            <a:endParaRPr lang="en-US" dirty="0"/>
          </a:p>
        </p:txBody>
      </p:sp>
    </p:spTree>
    <p:extLst>
      <p:ext uri="{BB962C8B-B14F-4D97-AF65-F5344CB8AC3E}">
        <p14:creationId xmlns:p14="http://schemas.microsoft.com/office/powerpoint/2010/main" val="303399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What is the difference between a food item and a component? </a:t>
            </a:r>
            <a:r>
              <a:rPr lang="en-US" sz="1200" dirty="0">
                <a:solidFill>
                  <a:schemeClr val="bg1"/>
                </a:solidFill>
              </a:rPr>
              <a:t>A </a:t>
            </a:r>
            <a:r>
              <a:rPr lang="en-US" sz="1200" b="1" i="1" dirty="0">
                <a:solidFill>
                  <a:schemeClr val="bg1"/>
                </a:solidFill>
              </a:rPr>
              <a:t>FOOD ITEM </a:t>
            </a:r>
            <a:r>
              <a:rPr lang="en-US" sz="1200" dirty="0">
                <a:solidFill>
                  <a:schemeClr val="bg1"/>
                </a:solidFill>
              </a:rPr>
              <a:t>is a specific food offered that contains one or more food components. A </a:t>
            </a:r>
            <a:r>
              <a:rPr lang="en-US" sz="1200" b="1" i="1" dirty="0">
                <a:solidFill>
                  <a:schemeClr val="bg1"/>
                </a:solidFill>
              </a:rPr>
              <a:t>COMPONENT </a:t>
            </a:r>
            <a:r>
              <a:rPr lang="en-US" sz="1200" dirty="0">
                <a:solidFill>
                  <a:schemeClr val="bg1"/>
                </a:solidFill>
              </a:rPr>
              <a:t>is one of the food groups offered in a reimbursable meal. Lets talk more about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13</a:t>
            </a:fld>
            <a:endParaRPr lang="en-US">
              <a:solidFill>
                <a:prstClr val="black"/>
              </a:solidFill>
              <a:latin typeface="Calibri"/>
            </a:endParaRPr>
          </a:p>
        </p:txBody>
      </p:sp>
    </p:spTree>
    <p:extLst>
      <p:ext uri="{BB962C8B-B14F-4D97-AF65-F5344CB8AC3E}">
        <p14:creationId xmlns:p14="http://schemas.microsoft.com/office/powerpoint/2010/main" val="358487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For breakfast service, we refer to the food served as each food item. During lunch service, we will identify the food served as components. There can be 1 or more components in a food item.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14</a:t>
            </a:fld>
            <a:endParaRPr lang="en-US">
              <a:solidFill>
                <a:prstClr val="black"/>
              </a:solidFill>
              <a:latin typeface="Calibri"/>
            </a:endParaRPr>
          </a:p>
        </p:txBody>
      </p:sp>
    </p:spTree>
    <p:extLst>
      <p:ext uri="{BB962C8B-B14F-4D97-AF65-F5344CB8AC3E}">
        <p14:creationId xmlns:p14="http://schemas.microsoft.com/office/powerpoint/2010/main" val="3543151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4185">
              <a:defRPr/>
            </a:pPr>
            <a:r>
              <a:rPr lang="en-US" b="1" baseline="0" dirty="0"/>
              <a:t>TELL: </a:t>
            </a:r>
            <a:r>
              <a:rPr lang="en-US" dirty="0">
                <a:solidFill>
                  <a:srgbClr val="000000"/>
                </a:solidFill>
              </a:rPr>
              <a:t>The Point of Service is the point in the foodservice operation where a determination can accurately be made that a reimbursable meal has been served to an eligible child.  This normally occurs at the end of the serving line. This procedure is the same for breakfast and lunch. For breakfast, mark  the students off on the roster and for lunch, the POS or rosters. The POS is done at the end of the serving line after it has been verified that the student has taken a reimbursable meal. There are no exceptions. </a:t>
            </a:r>
          </a:p>
          <a:p>
            <a:pPr defTabSz="922859">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15</a:t>
            </a:fld>
            <a:endParaRPr lang="en-US" dirty="0"/>
          </a:p>
        </p:txBody>
      </p:sp>
    </p:spTree>
    <p:extLst>
      <p:ext uri="{BB962C8B-B14F-4D97-AF65-F5344CB8AC3E}">
        <p14:creationId xmlns:p14="http://schemas.microsoft.com/office/powerpoint/2010/main" val="299104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2859">
              <a:defRPr/>
            </a:pPr>
            <a:r>
              <a:rPr lang="en-US" altLang="en-US" b="1" dirty="0"/>
              <a:t>As I just mentioned claiming a meal in the POS happens at the end of the service line after a reimbursable meal has been claimed. 5 components must be offered 3 components must be taken 1 must be a fruit or vegetable. From the start of service to the end of service every single student that passes through your line must be offered 5 components. At any point during service any component runs out you must stop the line and replenish that component with the same or an equal item. Having a back up plan to substitute any items, communicating with team members and manager, and reading the meal contribution list will make this process easier. </a:t>
            </a:r>
          </a:p>
          <a:p>
            <a:pPr defTabSz="922859">
              <a:defRPr/>
            </a:pPr>
            <a:endParaRPr lang="en-US" altLang="en-US" b="1" dirty="0"/>
          </a:p>
          <a:p>
            <a:pPr defTabSz="922859">
              <a:defRPr/>
            </a:pPr>
            <a:endParaRPr lang="en-US" alt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16</a:t>
            </a:fld>
            <a:endParaRPr lang="en-US" dirty="0"/>
          </a:p>
        </p:txBody>
      </p:sp>
    </p:spTree>
    <p:extLst>
      <p:ext uri="{BB962C8B-B14F-4D97-AF65-F5344CB8AC3E}">
        <p14:creationId xmlns:p14="http://schemas.microsoft.com/office/powerpoint/2010/main" val="422237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15494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328689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37111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2</a:t>
            </a:fld>
            <a:endParaRPr lang="en-US" dirty="0"/>
          </a:p>
        </p:txBody>
      </p:sp>
    </p:spTree>
    <p:extLst>
      <p:ext uri="{BB962C8B-B14F-4D97-AF65-F5344CB8AC3E}">
        <p14:creationId xmlns:p14="http://schemas.microsoft.com/office/powerpoint/2010/main" val="420753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20</a:t>
            </a:fld>
            <a:endParaRPr lang="en-US" dirty="0">
              <a:solidFill>
                <a:prstClr val="black"/>
              </a:solidFill>
              <a:latin typeface="Calibri"/>
            </a:endParaRPr>
          </a:p>
        </p:txBody>
      </p:sp>
    </p:spTree>
    <p:extLst>
      <p:ext uri="{BB962C8B-B14F-4D97-AF65-F5344CB8AC3E}">
        <p14:creationId xmlns:p14="http://schemas.microsoft.com/office/powerpoint/2010/main" val="365047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481138" y="931863"/>
            <a:ext cx="82804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21</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00019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481138" y="931863"/>
            <a:ext cx="82804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22</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07240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We are going based off a point system for breakfast offer versus. Students must take a minimum of 3 points for it to be a full reimbursable meal. Every main item or food item is 2 points. </a:t>
            </a:r>
          </a:p>
          <a:p>
            <a:pPr algn="ctr"/>
            <a:endParaRPr lang="en-US" sz="1650" b="1" dirty="0">
              <a:latin typeface="Calibri" panose="020F0502020204030204" pitchFamily="34" charset="0"/>
              <a:ea typeface="Calibri" panose="020F0502020204030204" pitchFamily="34" charset="0"/>
              <a:cs typeface="Calibri" panose="020F0502020204030204" pitchFamily="34" charset="0"/>
            </a:endParaRPr>
          </a:p>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Did</a:t>
            </a:r>
            <a:r>
              <a:rPr lang="en-US" b="0" baseline="0" dirty="0"/>
              <a:t> you know that students can save some items for later? Everyday, students can save fruit to eat later after breakfast, and as long as it is not open, fruit cups, cereal, and delicious coffee cake are also included. We must have this mandatory poster updated it is no longer the save it for later alligator posters. </a:t>
            </a:r>
          </a:p>
          <a:p>
            <a:endParaRPr lang="en-US" b="0" baseline="0" dirty="0"/>
          </a:p>
          <a:p>
            <a:r>
              <a:rPr lang="en-US" b="0" baseline="0" dirty="0"/>
              <a:t>If you see we served breakfast and it is now lunch time and you see a student in your lunch line with milk from breakfast it is your responsibility to protect those students. Ask politely can I go ahead and replace that milk for you the temperature might be a little hot I don’t want you to get an upset stomach.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24</a:t>
            </a:fld>
            <a:endParaRPr lang="en-US" dirty="0">
              <a:solidFill>
                <a:prstClr val="black"/>
              </a:solidFill>
              <a:latin typeface="Calibri"/>
            </a:endParaRPr>
          </a:p>
        </p:txBody>
      </p:sp>
    </p:spTree>
    <p:extLst>
      <p:ext uri="{BB962C8B-B14F-4D97-AF65-F5344CB8AC3E}">
        <p14:creationId xmlns:p14="http://schemas.microsoft.com/office/powerpoint/2010/main" val="118758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Who’s getting hungry</a:t>
            </a:r>
            <a:r>
              <a:rPr lang="en-US" b="0" baseline="0" dirty="0"/>
              <a:t> for lunch? </a:t>
            </a:r>
            <a:r>
              <a:rPr lang="en-US" b="0" dirty="0"/>
              <a:t>Now</a:t>
            </a:r>
            <a:r>
              <a:rPr lang="en-US" b="0" baseline="0" dirty="0"/>
              <a:t> that its almost time for lunch, let’s talk about some lunch rules!</a:t>
            </a:r>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25</a:t>
            </a:fld>
            <a:endParaRPr lang="en-US" dirty="0">
              <a:solidFill>
                <a:prstClr val="black"/>
              </a:solidFill>
              <a:latin typeface="Calibri"/>
            </a:endParaRPr>
          </a:p>
        </p:txBody>
      </p:sp>
    </p:spTree>
    <p:extLst>
      <p:ext uri="{BB962C8B-B14F-4D97-AF65-F5344CB8AC3E}">
        <p14:creationId xmlns:p14="http://schemas.microsoft.com/office/powerpoint/2010/main" val="843008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481138" y="931863"/>
            <a:ext cx="82804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READ: </a:t>
            </a:r>
            <a:r>
              <a:rPr lang="en-US" altLang="en-US" b="0" dirty="0"/>
              <a:t>The</a:t>
            </a:r>
            <a:r>
              <a:rPr lang="en-US" altLang="en-US" b="0" baseline="0" dirty="0"/>
              <a:t> Café LA Lunch sign is designed to facilitate the process of assembling a reimbursable meal by placing different colored star symbols to distinguish the different food components as well as the minimum selection requirements. Signage should be near the beginning of the serving line to help students select a reimbursable meal before reaching the POS.</a:t>
            </a:r>
          </a:p>
          <a:p>
            <a:pPr defTabSz="920483">
              <a:spcBef>
                <a:spcPct val="0"/>
              </a:spcBef>
              <a:defRPr/>
            </a:pPr>
            <a:endParaRPr lang="en-US" altLang="en-US" b="0" baseline="0" dirty="0"/>
          </a:p>
          <a:p>
            <a:pPr eaLnBrk="1" hangingPunct="1">
              <a:spcBef>
                <a:spcPct val="0"/>
              </a:spcBef>
            </a:pPr>
            <a:endParaRPr lang="en-US" altLang="en-US" b="0" baseline="0" dirty="0"/>
          </a:p>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26</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729476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Students do NOT have to take all items offered. The magic number to remember is 3. 3 components from lunch must be selected.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27</a:t>
            </a:fld>
            <a:endParaRPr lang="en-US">
              <a:solidFill>
                <a:prstClr val="black"/>
              </a:solidFill>
              <a:latin typeface="Calibri"/>
            </a:endParaRPr>
          </a:p>
        </p:txBody>
      </p:sp>
    </p:spTree>
    <p:extLst>
      <p:ext uri="{BB962C8B-B14F-4D97-AF65-F5344CB8AC3E}">
        <p14:creationId xmlns:p14="http://schemas.microsoft.com/office/powerpoint/2010/main" val="792198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The rules of lunch are the students must select at least 3 components for lunch. 1 must be a ½ a cup of fruit or a1/2 a cup of vegetable.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28</a:t>
            </a:fld>
            <a:endParaRPr lang="en-US">
              <a:solidFill>
                <a:prstClr val="black"/>
              </a:solidFill>
              <a:latin typeface="Calibri"/>
            </a:endParaRPr>
          </a:p>
        </p:txBody>
      </p:sp>
    </p:spTree>
    <p:extLst>
      <p:ext uri="{BB962C8B-B14F-4D97-AF65-F5344CB8AC3E}">
        <p14:creationId xmlns:p14="http://schemas.microsoft.com/office/powerpoint/2010/main" val="377588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Some menu</a:t>
            </a:r>
            <a:r>
              <a:rPr lang="en-US" b="0" baseline="0" dirty="0"/>
              <a:t> items will consist of 2 components or more (2 stars) Let’s break that down. As you can see here this burger has 2 components. The burger has the grain component and the hamburger patty contributes to the meat/meat alternative component. All they are missing for a full reimbursable meal is a fruit or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29</a:t>
            </a:fld>
            <a:endParaRPr lang="en-US">
              <a:solidFill>
                <a:prstClr val="black"/>
              </a:solidFill>
              <a:latin typeface="Calibri"/>
            </a:endParaRPr>
          </a:p>
        </p:txBody>
      </p:sp>
    </p:spTree>
    <p:extLst>
      <p:ext uri="{BB962C8B-B14F-4D97-AF65-F5344CB8AC3E}">
        <p14:creationId xmlns:p14="http://schemas.microsoft.com/office/powerpoint/2010/main" val="67610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first topic we will be covering is meal patterns and why it is important to follow these meal patterns.  All school meal programs are required follow meal patterns and dietary specifications established by the U.S. Department of Agriculture (USDA). The menu team creates Café LA’s menus based off these meal patterns to ensure students receive the correct amount of nutrients and micronutrients. </a:t>
            </a:r>
          </a:p>
        </p:txBody>
      </p:sp>
      <p:sp>
        <p:nvSpPr>
          <p:cNvPr id="4" name="Slide Number Placeholder 3"/>
          <p:cNvSpPr>
            <a:spLocks noGrp="1"/>
          </p:cNvSpPr>
          <p:nvPr>
            <p:ph type="sldNum" sz="quarter" idx="5"/>
          </p:nvPr>
        </p:nvSpPr>
        <p:spPr/>
        <p:txBody>
          <a:bodyPr/>
          <a:lstStyle/>
          <a:p>
            <a:fld id="{D516E0BC-51EE-4218-A209-CC610A508EDD}" type="slidenum">
              <a:rPr lang="en-US" smtClean="0"/>
              <a:t>3</a:t>
            </a:fld>
            <a:endParaRPr lang="en-US" dirty="0"/>
          </a:p>
        </p:txBody>
      </p:sp>
    </p:spTree>
    <p:extLst>
      <p:ext uri="{BB962C8B-B14F-4D97-AF65-F5344CB8AC3E}">
        <p14:creationId xmlns:p14="http://schemas.microsoft.com/office/powerpoint/2010/main" val="360572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t>On this next slide can you tell me how many components is this menu item and why? </a:t>
            </a:r>
          </a:p>
          <a:p>
            <a:endParaRPr lang="en-US" b="0" dirty="0"/>
          </a:p>
          <a:p>
            <a:endParaRPr lang="en-US" b="0" dirty="0"/>
          </a:p>
          <a:p>
            <a:r>
              <a:rPr lang="en-US" b="0" dirty="0"/>
              <a:t>This pizza is 2 components that consists of the grain for the crust and the meat/meat alternative for the cheese and pepperoni.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30</a:t>
            </a:fld>
            <a:endParaRPr lang="en-US">
              <a:solidFill>
                <a:prstClr val="black"/>
              </a:solidFill>
              <a:latin typeface="Calibri"/>
            </a:endParaRPr>
          </a:p>
        </p:txBody>
      </p:sp>
    </p:spTree>
    <p:extLst>
      <p:ext uri="{BB962C8B-B14F-4D97-AF65-F5344CB8AC3E}">
        <p14:creationId xmlns:p14="http://schemas.microsoft.com/office/powerpoint/2010/main" val="1020640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Let's go through one more example? Can anyone tell me how many components is this menu item and why?</a:t>
            </a:r>
          </a:p>
          <a:p>
            <a:endParaRPr lang="en-US" b="1" dirty="0"/>
          </a:p>
          <a:p>
            <a:endParaRPr lang="en-US" b="1" dirty="0"/>
          </a:p>
          <a:p>
            <a:r>
              <a:rPr lang="en-US" b="1" dirty="0"/>
              <a:t>This menu item is 3 meal components the rice is the grain, the chicken is meat/meat alternative, and the broccoli is ½ cup of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31</a:t>
            </a:fld>
            <a:endParaRPr lang="en-US">
              <a:solidFill>
                <a:prstClr val="black"/>
              </a:solidFill>
              <a:latin typeface="Calibri"/>
            </a:endParaRPr>
          </a:p>
        </p:txBody>
      </p:sp>
    </p:spTree>
    <p:extLst>
      <p:ext uri="{BB962C8B-B14F-4D97-AF65-F5344CB8AC3E}">
        <p14:creationId xmlns:p14="http://schemas.microsoft.com/office/powerpoint/2010/main" val="4000283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Make sure you are reading the meal contribution list and recipe to see if the vegetable meets the ½ cup reimbursable meal requirement.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Using the meal contribution list can you tell me which of these items does not have a ½ cup of vegetable? </a:t>
            </a:r>
            <a:endParaRPr lang="en-US" sz="1200" dirty="0"/>
          </a:p>
          <a:p>
            <a:endParaRPr lang="en-US" b="1"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32</a:t>
            </a:fld>
            <a:endParaRPr lang="en-US">
              <a:solidFill>
                <a:prstClr val="black"/>
              </a:solidFill>
              <a:latin typeface="Calibri"/>
            </a:endParaRPr>
          </a:p>
        </p:txBody>
      </p:sp>
    </p:spTree>
    <p:extLst>
      <p:ext uri="{BB962C8B-B14F-4D97-AF65-F5344CB8AC3E}">
        <p14:creationId xmlns:p14="http://schemas.microsoft.com/office/powerpoint/2010/main" val="176124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menu contribution list will give you the serving amount for each item/ </a:t>
            </a:r>
            <a:r>
              <a:rPr lang="en-US" dirty="0" err="1"/>
              <a:t>compinent</a:t>
            </a:r>
            <a:r>
              <a:rPr lang="en-US" dirty="0"/>
              <a:t> a student needs based on their age, grade, and standard set by the U.S.D.A. This is the reason it is important food service staff follow the recipes set forth, when preparing and serving meals. This ensures each student is getting the proper nutrition to achieve excellence in the L.A.U.S.D. In addition, if you need to make substitutions for any items you can </a:t>
            </a:r>
          </a:p>
        </p:txBody>
      </p:sp>
      <p:sp>
        <p:nvSpPr>
          <p:cNvPr id="4" name="Slide Number Placeholder 3"/>
          <p:cNvSpPr>
            <a:spLocks noGrp="1"/>
          </p:cNvSpPr>
          <p:nvPr>
            <p:ph type="sldNum" sz="quarter" idx="5"/>
          </p:nvPr>
        </p:nvSpPr>
        <p:spPr/>
        <p:txBody>
          <a:bodyPr/>
          <a:lstStyle/>
          <a:p>
            <a:fld id="{D516E0BC-51EE-4218-A209-CC610A508EDD}" type="slidenum">
              <a:rPr lang="en-US" smtClean="0"/>
              <a:t>33</a:t>
            </a:fld>
            <a:endParaRPr lang="en-US"/>
          </a:p>
        </p:txBody>
      </p:sp>
    </p:spTree>
    <p:extLst>
      <p:ext uri="{BB962C8B-B14F-4D97-AF65-F5344CB8AC3E}">
        <p14:creationId xmlns:p14="http://schemas.microsoft.com/office/powerpoint/2010/main" val="1067581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34</a:t>
            </a:fld>
            <a:endParaRPr lang="en-US"/>
          </a:p>
        </p:txBody>
      </p:sp>
    </p:spTree>
    <p:extLst>
      <p:ext uri="{BB962C8B-B14F-4D97-AF65-F5344CB8AC3E}">
        <p14:creationId xmlns:p14="http://schemas.microsoft.com/office/powerpoint/2010/main" val="3747123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35</a:t>
            </a:fld>
            <a:endParaRPr lang="en-US"/>
          </a:p>
        </p:txBody>
      </p:sp>
    </p:spTree>
    <p:extLst>
      <p:ext uri="{BB962C8B-B14F-4D97-AF65-F5344CB8AC3E}">
        <p14:creationId xmlns:p14="http://schemas.microsoft.com/office/powerpoint/2010/main" val="309907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36</a:t>
            </a:fld>
            <a:endParaRPr lang="en-US"/>
          </a:p>
        </p:txBody>
      </p:sp>
    </p:spTree>
    <p:extLst>
      <p:ext uri="{BB962C8B-B14F-4D97-AF65-F5344CB8AC3E}">
        <p14:creationId xmlns:p14="http://schemas.microsoft.com/office/powerpoint/2010/main" val="2991684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37</a:t>
            </a:fld>
            <a:endParaRPr lang="en-US" dirty="0"/>
          </a:p>
        </p:txBody>
      </p:sp>
    </p:spTree>
    <p:extLst>
      <p:ext uri="{BB962C8B-B14F-4D97-AF65-F5344CB8AC3E}">
        <p14:creationId xmlns:p14="http://schemas.microsoft.com/office/powerpoint/2010/main" val="1652398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menus located? Back of the house menus are located on the Café LA Website under the menus tab. You will log in using your username and password into the internal users website then click the menus tab. When you click on the menus tab you will see menus are separated by grade for K-5, and Grades 6-12. Always make sure you are using the correct menu for your site to ensure you are following the correct meal pattern. </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38</a:t>
            </a:fld>
            <a:endParaRPr lang="en-US"/>
          </a:p>
        </p:txBody>
      </p:sp>
    </p:spTree>
    <p:extLst>
      <p:ext uri="{BB962C8B-B14F-4D97-AF65-F5344CB8AC3E}">
        <p14:creationId xmlns:p14="http://schemas.microsoft.com/office/powerpoint/2010/main" val="2644435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9C999-A1CE-B77A-3B34-BC0050D9E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3A2A9-3C6F-D8E9-DC25-F52F511C8364}"/>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54C7C7CC-51CD-D6C6-5D06-574B1CBF3B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menus located? Back of the house menus are located on the Café LA Website under the menus tab. You will log in using your username and password into the internal users website then click the menus tab. When you click on the menus tab you will see menus are separated by grade for K-5, and Grades 6-12. Always make sure you are using the correct menu for your site to ensure you are following the correct meal pattern. </a:t>
            </a:r>
          </a:p>
          <a:p>
            <a:endParaRPr lang="en-US" dirty="0"/>
          </a:p>
        </p:txBody>
      </p:sp>
      <p:sp>
        <p:nvSpPr>
          <p:cNvPr id="4" name="Slide Number Placeholder 3">
            <a:extLst>
              <a:ext uri="{FF2B5EF4-FFF2-40B4-BE49-F238E27FC236}">
                <a16:creationId xmlns:a16="http://schemas.microsoft.com/office/drawing/2014/main" id="{779809D9-A4A3-696B-5647-C9C3ED941172}"/>
              </a:ext>
            </a:extLst>
          </p:cNvPr>
          <p:cNvSpPr>
            <a:spLocks noGrp="1"/>
          </p:cNvSpPr>
          <p:nvPr>
            <p:ph type="sldNum" sz="quarter" idx="5"/>
          </p:nvPr>
        </p:nvSpPr>
        <p:spPr/>
        <p:txBody>
          <a:bodyPr/>
          <a:lstStyle/>
          <a:p>
            <a:fld id="{D516E0BC-51EE-4218-A209-CC610A508EDD}" type="slidenum">
              <a:rPr lang="en-US" smtClean="0"/>
              <a:t>39</a:t>
            </a:fld>
            <a:endParaRPr lang="en-US"/>
          </a:p>
        </p:txBody>
      </p:sp>
    </p:spTree>
    <p:extLst>
      <p:ext uri="{BB962C8B-B14F-4D97-AF65-F5344CB8AC3E}">
        <p14:creationId xmlns:p14="http://schemas.microsoft.com/office/powerpoint/2010/main" val="233309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Read:</a:t>
            </a:r>
            <a:r>
              <a:rPr lang="en-US" altLang="en-US" baseline="0" dirty="0"/>
              <a:t> LAUSD provides nutritious meals to students of all grade levels through a variety of different food programs. EEC, Elementary, and secondary students follow the SBP meal pattern for breakfast, including BIC and Grab N Go. Lunch programs grades EEC-12 follow the NSLP meal pattern. The Supper and Summer Food Service Program (SFSP) and SSO follows the CACFP meal pattern and uses the meal pattern and portion size according to age.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841" indent="-285708">
              <a:defRPr>
                <a:solidFill>
                  <a:schemeClr val="tx1"/>
                </a:solidFill>
                <a:latin typeface="Calibri" panose="020F0502020204030204" pitchFamily="34" charset="0"/>
                <a:cs typeface="Arial" panose="020B0604020202020204" pitchFamily="34" charset="0"/>
              </a:defRPr>
            </a:lvl2pPr>
            <a:lvl3pPr marL="1142832" indent="-228567">
              <a:defRPr>
                <a:solidFill>
                  <a:schemeClr val="tx1"/>
                </a:solidFill>
                <a:latin typeface="Calibri" panose="020F0502020204030204" pitchFamily="34" charset="0"/>
                <a:cs typeface="Arial" panose="020B0604020202020204" pitchFamily="34" charset="0"/>
              </a:defRPr>
            </a:lvl3pPr>
            <a:lvl4pPr marL="1599965" indent="-228567">
              <a:defRPr>
                <a:solidFill>
                  <a:schemeClr val="tx1"/>
                </a:solidFill>
                <a:latin typeface="Calibri" panose="020F0502020204030204" pitchFamily="34" charset="0"/>
                <a:cs typeface="Arial" panose="020B0604020202020204" pitchFamily="34" charset="0"/>
              </a:defRPr>
            </a:lvl4pPr>
            <a:lvl5pPr marL="2057098" indent="-228567">
              <a:defRPr>
                <a:solidFill>
                  <a:schemeClr val="tx1"/>
                </a:solidFill>
                <a:latin typeface="Calibri" panose="020F0502020204030204" pitchFamily="34" charset="0"/>
                <a:cs typeface="Arial" panose="020B0604020202020204" pitchFamily="34" charset="0"/>
              </a:defRPr>
            </a:lvl5pPr>
            <a:lvl6pPr marL="2514230"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496"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629"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005851-5229-4F86-9D6C-7C983902FE18}" type="slidenum">
              <a:rPr lang="en-GB" altLang="en-US" smtClean="0"/>
              <a:pPr/>
              <a:t>4</a:t>
            </a:fld>
            <a:endParaRPr lang="en-GB" altLang="en-US" dirty="0"/>
          </a:p>
        </p:txBody>
      </p:sp>
    </p:spTree>
    <p:extLst>
      <p:ext uri="{BB962C8B-B14F-4D97-AF65-F5344CB8AC3E}">
        <p14:creationId xmlns:p14="http://schemas.microsoft.com/office/powerpoint/2010/main" val="3053761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Other menus are also available on the FSD website under other menus. These menus are special Celebration Menus, Saturday Recovery Menu, Emergency One Day menus, and Shelf Stable menus.</a:t>
            </a:r>
          </a:p>
        </p:txBody>
      </p:sp>
      <p:sp>
        <p:nvSpPr>
          <p:cNvPr id="4" name="Slide Number Placeholder 3"/>
          <p:cNvSpPr>
            <a:spLocks noGrp="1"/>
          </p:cNvSpPr>
          <p:nvPr>
            <p:ph type="sldNum" sz="quarter" idx="5"/>
          </p:nvPr>
        </p:nvSpPr>
        <p:spPr/>
        <p:txBody>
          <a:bodyPr/>
          <a:lstStyle/>
          <a:p>
            <a:fld id="{D516E0BC-51EE-4218-A209-CC610A508EDD}" type="slidenum">
              <a:rPr lang="en-US" smtClean="0"/>
              <a:t>40</a:t>
            </a:fld>
            <a:endParaRPr lang="en-US"/>
          </a:p>
        </p:txBody>
      </p:sp>
    </p:spTree>
    <p:extLst>
      <p:ext uri="{BB962C8B-B14F-4D97-AF65-F5344CB8AC3E}">
        <p14:creationId xmlns:p14="http://schemas.microsoft.com/office/powerpoint/2010/main" val="3811323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a:solidFill>
                  <a:schemeClr val="bg1"/>
                </a:solidFill>
                <a:latin typeface="Calibri" panose="020F0502020204030204"/>
              </a:rPr>
              <a:t>Salad bars are effective in increasing the consumption of fruits and vegetables. </a:t>
            </a:r>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41</a:t>
            </a:fld>
            <a:endParaRPr lang="en-US"/>
          </a:p>
        </p:txBody>
      </p:sp>
    </p:spTree>
    <p:extLst>
      <p:ext uri="{BB962C8B-B14F-4D97-AF65-F5344CB8AC3E}">
        <p14:creationId xmlns:p14="http://schemas.microsoft.com/office/powerpoint/2010/main" val="2788293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Menu are located on the Café LA website? Click on “Menu tab” Always check to select and print out the correct grade level and service type menu.</a:t>
            </a:r>
          </a:p>
        </p:txBody>
      </p:sp>
      <p:sp>
        <p:nvSpPr>
          <p:cNvPr id="4" name="Slide Number Placeholder 3"/>
          <p:cNvSpPr>
            <a:spLocks noGrp="1"/>
          </p:cNvSpPr>
          <p:nvPr>
            <p:ph type="sldNum" sz="quarter" idx="5"/>
          </p:nvPr>
        </p:nvSpPr>
        <p:spPr/>
        <p:txBody>
          <a:bodyPr/>
          <a:lstStyle/>
          <a:p>
            <a:fld id="{D516E0BC-51EE-4218-A209-CC610A508EDD}" type="slidenum">
              <a:rPr lang="en-US" smtClean="0"/>
              <a:t>42</a:t>
            </a:fld>
            <a:endParaRPr lang="en-US"/>
          </a:p>
        </p:txBody>
      </p:sp>
    </p:spTree>
    <p:extLst>
      <p:ext uri="{BB962C8B-B14F-4D97-AF65-F5344CB8AC3E}">
        <p14:creationId xmlns:p14="http://schemas.microsoft.com/office/powerpoint/2010/main" val="2254058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717E3-C74B-6B1D-2145-246097EF0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70A-4EEF-702A-01EA-7CE8B2B1556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9A228C9E-5972-97B3-B8D8-8A05C6138157}"/>
              </a:ext>
            </a:extLst>
          </p:cNvPr>
          <p:cNvSpPr>
            <a:spLocks noGrp="1"/>
          </p:cNvSpPr>
          <p:nvPr>
            <p:ph type="body" idx="1"/>
          </p:nvPr>
        </p:nvSpPr>
        <p:spPr/>
        <p:txBody>
          <a:bodyPr/>
          <a:lstStyle/>
          <a:p>
            <a:r>
              <a:rPr lang="en-US" dirty="0"/>
              <a:t>Menu are located on the Café LA website? Click on “Menu tab” Always check to select and print out the correct grade level and service type menu.</a:t>
            </a:r>
          </a:p>
        </p:txBody>
      </p:sp>
      <p:sp>
        <p:nvSpPr>
          <p:cNvPr id="4" name="Slide Number Placeholder 3">
            <a:extLst>
              <a:ext uri="{FF2B5EF4-FFF2-40B4-BE49-F238E27FC236}">
                <a16:creationId xmlns:a16="http://schemas.microsoft.com/office/drawing/2014/main" id="{969D6545-55AD-4568-4CA6-F460F0802508}"/>
              </a:ext>
            </a:extLst>
          </p:cNvPr>
          <p:cNvSpPr>
            <a:spLocks noGrp="1"/>
          </p:cNvSpPr>
          <p:nvPr>
            <p:ph type="sldNum" sz="quarter" idx="5"/>
          </p:nvPr>
        </p:nvSpPr>
        <p:spPr/>
        <p:txBody>
          <a:bodyPr/>
          <a:lstStyle/>
          <a:p>
            <a:fld id="{D516E0BC-51EE-4218-A209-CC610A508EDD}" type="slidenum">
              <a:rPr lang="en-US" smtClean="0"/>
              <a:t>43</a:t>
            </a:fld>
            <a:endParaRPr lang="en-US"/>
          </a:p>
        </p:txBody>
      </p:sp>
    </p:spTree>
    <p:extLst>
      <p:ext uri="{BB962C8B-B14F-4D97-AF65-F5344CB8AC3E}">
        <p14:creationId xmlns:p14="http://schemas.microsoft.com/office/powerpoint/2010/main" val="2882894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Use the YumYummi App to print out public menus for your customers. You can locate the YumYummi App and resources on how to use the app, on the Food Services Training Website. Log into LAUSD Food Services Internal Website using your LAUSD single sign on and password. Select Training Resources Tab &gt; Then scroll down to the Section YumYummi App. Once there you will find instructions on how to print menus using the </a:t>
            </a:r>
            <a:r>
              <a:rPr lang="en-US" dirty="0" err="1"/>
              <a:t>Yumyummi</a:t>
            </a:r>
            <a:r>
              <a:rPr lang="en-US" dirty="0"/>
              <a:t> app and QR codes that take you directly to the menus.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44</a:t>
            </a:fld>
            <a:endParaRPr lang="en-US">
              <a:solidFill>
                <a:prstClr val="black"/>
              </a:solidFill>
              <a:latin typeface="Calibri"/>
            </a:endParaRPr>
          </a:p>
        </p:txBody>
      </p:sp>
    </p:spTree>
    <p:extLst>
      <p:ext uri="{BB962C8B-B14F-4D97-AF65-F5344CB8AC3E}">
        <p14:creationId xmlns:p14="http://schemas.microsoft.com/office/powerpoint/2010/main" val="2187071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45</a:t>
            </a:fld>
            <a:endParaRPr lang="en-US">
              <a:solidFill>
                <a:prstClr val="black"/>
              </a:solidFill>
              <a:latin typeface="Calibri"/>
            </a:endParaRPr>
          </a:p>
        </p:txBody>
      </p:sp>
    </p:spTree>
    <p:extLst>
      <p:ext uri="{BB962C8B-B14F-4D97-AF65-F5344CB8AC3E}">
        <p14:creationId xmlns:p14="http://schemas.microsoft.com/office/powerpoint/2010/main" val="3637593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Lastly we will be covering tips for reading the menu. </a:t>
            </a:r>
          </a:p>
        </p:txBody>
      </p:sp>
      <p:sp>
        <p:nvSpPr>
          <p:cNvPr id="4" name="Slide Number Placeholder 3"/>
          <p:cNvSpPr>
            <a:spLocks noGrp="1"/>
          </p:cNvSpPr>
          <p:nvPr>
            <p:ph type="sldNum" sz="quarter" idx="5"/>
          </p:nvPr>
        </p:nvSpPr>
        <p:spPr/>
        <p:txBody>
          <a:bodyPr/>
          <a:lstStyle/>
          <a:p>
            <a:fld id="{D516E0BC-51EE-4218-A209-CC610A508EDD}" type="slidenum">
              <a:rPr lang="en-US" smtClean="0"/>
              <a:t>46</a:t>
            </a:fld>
            <a:endParaRPr lang="en-US"/>
          </a:p>
        </p:txBody>
      </p:sp>
    </p:spTree>
    <p:extLst>
      <p:ext uri="{BB962C8B-B14F-4D97-AF65-F5344CB8AC3E}">
        <p14:creationId xmlns:p14="http://schemas.microsoft.com/office/powerpoint/2010/main" val="3028176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training team sat down with the menu team to discuss what do we want the managers to get out of the menus when reading them. Of course they need to follow the menus when forecasting and preparing meals to ensure the meal pattern is being followed but we want to make sure we understand what these menus are telling us. So lets get started. </a:t>
            </a:r>
          </a:p>
        </p:txBody>
      </p:sp>
      <p:sp>
        <p:nvSpPr>
          <p:cNvPr id="4" name="Slide Number Placeholder 3"/>
          <p:cNvSpPr>
            <a:spLocks noGrp="1"/>
          </p:cNvSpPr>
          <p:nvPr>
            <p:ph type="sldNum" sz="quarter" idx="5"/>
          </p:nvPr>
        </p:nvSpPr>
        <p:spPr/>
        <p:txBody>
          <a:bodyPr/>
          <a:lstStyle/>
          <a:p>
            <a:fld id="{D516E0BC-51EE-4218-A209-CC610A508EDD}" type="slidenum">
              <a:rPr lang="en-US" smtClean="0"/>
              <a:t>47</a:t>
            </a:fld>
            <a:endParaRPr lang="en-US"/>
          </a:p>
        </p:txBody>
      </p:sp>
    </p:spTree>
    <p:extLst>
      <p:ext uri="{BB962C8B-B14F-4D97-AF65-F5344CB8AC3E}">
        <p14:creationId xmlns:p14="http://schemas.microsoft.com/office/powerpoint/2010/main" val="2679947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 first off, we want to look at the key words that are on the menus. This keywords and symbols tip sheet is available of the Cafe LA website under the menus tab. You can print and post this resource to refer back to if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48</a:t>
            </a:fld>
            <a:endParaRPr lang="en-US"/>
          </a:p>
        </p:txBody>
      </p:sp>
    </p:spTree>
    <p:extLst>
      <p:ext uri="{BB962C8B-B14F-4D97-AF65-F5344CB8AC3E}">
        <p14:creationId xmlns:p14="http://schemas.microsoft.com/office/powerpoint/2010/main" val="2848797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b="1" dirty="0">
                <a:solidFill>
                  <a:schemeClr val="bg1"/>
                </a:solidFill>
              </a:rPr>
              <a:t>“And (&amp;)” </a:t>
            </a:r>
            <a:r>
              <a:rPr lang="en-US" sz="1800" b="0" dirty="0">
                <a:solidFill>
                  <a:schemeClr val="bg1"/>
                </a:solidFill>
              </a:rPr>
              <a:t>indicates the side item and entrée are bundled and served together. It comes together as one item so when assembling it will be assembled all together it is married. </a:t>
            </a:r>
            <a:endParaRPr lang="en-US" sz="1200" dirty="0"/>
          </a:p>
        </p:txBody>
      </p:sp>
      <p:sp>
        <p:nvSpPr>
          <p:cNvPr id="4" name="Slide Number Placeholder 3"/>
          <p:cNvSpPr>
            <a:spLocks noGrp="1"/>
          </p:cNvSpPr>
          <p:nvPr>
            <p:ph type="sldNum" sz="quarter" idx="5"/>
          </p:nvPr>
        </p:nvSpPr>
        <p:spPr/>
        <p:txBody>
          <a:bodyPr/>
          <a:lstStyle/>
          <a:p>
            <a:fld id="{D516E0BC-51EE-4218-A209-CC610A508EDD}" type="slidenum">
              <a:rPr lang="en-US" smtClean="0"/>
              <a:t>49</a:t>
            </a:fld>
            <a:endParaRPr lang="en-US"/>
          </a:p>
        </p:txBody>
      </p:sp>
    </p:spTree>
    <p:extLst>
      <p:ext uri="{BB962C8B-B14F-4D97-AF65-F5344CB8AC3E}">
        <p14:creationId xmlns:p14="http://schemas.microsoft.com/office/powerpoint/2010/main" val="264706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The meal patterns are made up of 5 different components. As we go over the meal patterns these are the meal components you will see. Meat/Meat Alternative is protein such 1 oz. of cooked chicken meat, ½ cup of yogurt, ¼ cup of beans, or 1 oz of cheddar cheese. Examples of grains Café LA serves would be a 1 oz whole grain tortilla, 1 oz of whole grain cereal, a 1 oz dinner roll or ½ cup of cooked brown rice. Vegetables are served fresh, cooked, canned, frozen, and 100% juice. Fruits are served either fresh, canned, frozen, dried or 100% juice. Whether fruits and vegetables are fresh or frozen they must be a ½ cup to be considered reimbursable.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5</a:t>
            </a:fld>
            <a:endParaRPr lang="en-US" dirty="0">
              <a:solidFill>
                <a:prstClr val="black"/>
              </a:solidFill>
              <a:latin typeface="Calibri"/>
            </a:endParaRPr>
          </a:p>
        </p:txBody>
      </p:sp>
    </p:spTree>
    <p:extLst>
      <p:ext uri="{BB962C8B-B14F-4D97-AF65-F5344CB8AC3E}">
        <p14:creationId xmlns:p14="http://schemas.microsoft.com/office/powerpoint/2010/main" val="2441880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 a sample from the menu of how AND/OR would be used in the menu. AND/OR gives managers the choice to either/or </a:t>
            </a:r>
            <a:r>
              <a:rPr lang="en-US" dirty="0" err="1"/>
              <a:t>or</a:t>
            </a:r>
            <a:r>
              <a:rPr lang="en-US" dirty="0"/>
              <a:t> both items this gives our students more choices. </a:t>
            </a:r>
          </a:p>
        </p:txBody>
      </p:sp>
      <p:sp>
        <p:nvSpPr>
          <p:cNvPr id="4" name="Slide Number Placeholder 3"/>
          <p:cNvSpPr>
            <a:spLocks noGrp="1"/>
          </p:cNvSpPr>
          <p:nvPr>
            <p:ph type="sldNum" sz="quarter" idx="5"/>
          </p:nvPr>
        </p:nvSpPr>
        <p:spPr/>
        <p:txBody>
          <a:bodyPr/>
          <a:lstStyle/>
          <a:p>
            <a:fld id="{D516E0BC-51EE-4218-A209-CC610A508EDD}" type="slidenum">
              <a:rPr lang="en-US" smtClean="0"/>
              <a:t>50</a:t>
            </a:fld>
            <a:endParaRPr lang="en-US"/>
          </a:p>
        </p:txBody>
      </p:sp>
    </p:spTree>
    <p:extLst>
      <p:ext uri="{BB962C8B-B14F-4D97-AF65-F5344CB8AC3E}">
        <p14:creationId xmlns:p14="http://schemas.microsoft.com/office/powerpoint/2010/main" val="2633557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Optional items will clearly indicate that it is optional. Optional indicates the manager has the choice to prepare/offer or not to prepare/offer that menu item. For example, cinnamon French toast has an option to prepare the fresh apple cinnamon topping with the French toast. The Cinnamon French Toast is not optional you must serve the French toast if that’s the entrée you choose when forecasting but it is optional whether you will serve the fresh apple cinnamon topping. This option will be based off your students' preferences. If your students prefer their Cinnamon French Toast with the Fresh Apple Cinnamon Topping then make sure you are offering that option. If you see after a while they aren’t taking it anymore you can choose to stop offering that option. </a:t>
            </a:r>
          </a:p>
        </p:txBody>
      </p:sp>
      <p:sp>
        <p:nvSpPr>
          <p:cNvPr id="4" name="Slide Number Placeholder 3"/>
          <p:cNvSpPr>
            <a:spLocks noGrp="1"/>
          </p:cNvSpPr>
          <p:nvPr>
            <p:ph type="sldNum" sz="quarter" idx="5"/>
          </p:nvPr>
        </p:nvSpPr>
        <p:spPr/>
        <p:txBody>
          <a:bodyPr/>
          <a:lstStyle/>
          <a:p>
            <a:fld id="{D516E0BC-51EE-4218-A209-CC610A508EDD}" type="slidenum">
              <a:rPr lang="en-US" smtClean="0"/>
              <a:t>51</a:t>
            </a:fld>
            <a:endParaRPr lang="en-US"/>
          </a:p>
        </p:txBody>
      </p:sp>
    </p:spTree>
    <p:extLst>
      <p:ext uri="{BB962C8B-B14F-4D97-AF65-F5344CB8AC3E}">
        <p14:creationId xmlns:p14="http://schemas.microsoft.com/office/powerpoint/2010/main" val="52550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Now let’s look at the asterisk symbol when reading the menu. If you see a single asterisk with a burger or sandwich meaning this burger or sandwich comes with a fresh topping choice. When you read the key on the menu it will give you the option to serve either Fresh Pickles, Lettuce, or Lettuce &amp; Tomato with your burger or sandwich. Whether this is mandatory or optional will be indicated on the menu. Out of the 3 options if you refer to the menu contribution list the only item that is a full ½ cup vegetable is the lettuce &amp; tomato the fresh pickles and lettuce are only a topping. </a:t>
            </a:r>
          </a:p>
          <a:p>
            <a:r>
              <a:rPr lang="en-US" dirty="0"/>
              <a:t>If you see a double asterisk this refers to managers choice menu item. This applies to sandwich choice, smoothie choice or parfait choice. So this give you more options to serve your students the menu items they prefer. Remember we want to serve our students what they like to keep participation up. </a:t>
            </a:r>
          </a:p>
        </p:txBody>
      </p:sp>
      <p:sp>
        <p:nvSpPr>
          <p:cNvPr id="4" name="Slide Number Placeholder 3"/>
          <p:cNvSpPr>
            <a:spLocks noGrp="1"/>
          </p:cNvSpPr>
          <p:nvPr>
            <p:ph type="sldNum" sz="quarter" idx="5"/>
          </p:nvPr>
        </p:nvSpPr>
        <p:spPr/>
        <p:txBody>
          <a:bodyPr/>
          <a:lstStyle/>
          <a:p>
            <a:fld id="{D516E0BC-51EE-4218-A209-CC610A508EDD}" type="slidenum">
              <a:rPr lang="en-US" smtClean="0"/>
              <a:t>52</a:t>
            </a:fld>
            <a:endParaRPr lang="en-US"/>
          </a:p>
        </p:txBody>
      </p:sp>
    </p:spTree>
    <p:extLst>
      <p:ext uri="{BB962C8B-B14F-4D97-AF65-F5344CB8AC3E}">
        <p14:creationId xmlns:p14="http://schemas.microsoft.com/office/powerpoint/2010/main" val="1729995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t>Next to each entrée a V will indicate the item is vegetarian. Remember a vegetarian can eat a vegan entrée however a vegan can not eat a vegetarian option because it may have cheese in it. Vegans eat nothing with animal by product. Vegans cant eat vegetarian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53</a:t>
            </a:fld>
            <a:endParaRPr lang="en-US"/>
          </a:p>
        </p:txBody>
      </p:sp>
    </p:spTree>
    <p:extLst>
      <p:ext uri="{BB962C8B-B14F-4D97-AF65-F5344CB8AC3E}">
        <p14:creationId xmlns:p14="http://schemas.microsoft.com/office/powerpoint/2010/main" val="30326982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Keep in mind when it comes to salad entrees if the salad entrée and the grain component have different recipe and stock numbers this indicates that it is NOT bundled together. There is no AND or &amp; Symbol meaning they are not bundled the bread is offer vs serve. Offer the bread with the salad based on your students' preferences. It must be offered but it is not mandatory for students to take the bread with the salad for that reason it is not bundled. For example the Cajun chicken salad has its own recipe number and the honey biscuit has its own stock number this means it is not bundled I may prepare more salads and less biscuits. Chicken parmesan salad is offered with cheesy garlic breadstick but it is not bundled but I know my students will like the breadstick so I will make sure to prepare enough of both items because I have to make sure not to run out. </a:t>
            </a:r>
          </a:p>
        </p:txBody>
      </p:sp>
      <p:sp>
        <p:nvSpPr>
          <p:cNvPr id="4" name="Slide Number Placeholder 3"/>
          <p:cNvSpPr>
            <a:spLocks noGrp="1"/>
          </p:cNvSpPr>
          <p:nvPr>
            <p:ph type="sldNum" sz="quarter" idx="5"/>
          </p:nvPr>
        </p:nvSpPr>
        <p:spPr/>
        <p:txBody>
          <a:bodyPr/>
          <a:lstStyle/>
          <a:p>
            <a:fld id="{D516E0BC-51EE-4218-A209-CC610A508EDD}" type="slidenum">
              <a:rPr lang="en-US" smtClean="0"/>
              <a:t>54</a:t>
            </a:fld>
            <a:endParaRPr lang="en-US"/>
          </a:p>
        </p:txBody>
      </p:sp>
    </p:spTree>
    <p:extLst>
      <p:ext uri="{BB962C8B-B14F-4D97-AF65-F5344CB8AC3E}">
        <p14:creationId xmlns:p14="http://schemas.microsoft.com/office/powerpoint/2010/main" val="3996881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Same as the salad entrée and grain component being offer versus serve the same applies to other menu items with bread as a side. As we said earlier if there are different recipe and stock numbers and no and symbol this indicates it is Offer Versus serve it must be offered but does not have to be served students don’t have to take it. For example </a:t>
            </a:r>
            <a:r>
              <a:rPr lang="en-US" dirty="0" err="1"/>
              <a:t>Chikn</a:t>
            </a:r>
            <a:r>
              <a:rPr lang="en-US" dirty="0"/>
              <a:t> Nuggets and Artisan Roll both these items have two different numbers so I wont bundle them I will offer it but students are not forced to take it. </a:t>
            </a:r>
            <a:r>
              <a:rPr lang="en-US" dirty="0" err="1"/>
              <a:t>Chikn</a:t>
            </a:r>
            <a:r>
              <a:rPr lang="en-US" dirty="0"/>
              <a:t> Nuggets are a popular item at Happy elementary so I will prepare 100 servings of </a:t>
            </a:r>
            <a:r>
              <a:rPr lang="en-US" dirty="0" err="1"/>
              <a:t>Chikn</a:t>
            </a:r>
            <a:r>
              <a:rPr lang="en-US" dirty="0"/>
              <a:t> Nuggets but based on my students preferences I will only offer 50 servings of the artisan roll because not every student who takes </a:t>
            </a:r>
            <a:r>
              <a:rPr lang="en-US" dirty="0" err="1"/>
              <a:t>chikn</a:t>
            </a:r>
            <a:r>
              <a:rPr lang="en-US" dirty="0"/>
              <a:t> nuggets takes the roll with it. I want to offer enough rolls without running out while at the same time not staying with too many rolls on hand because I want to reduce waste and I don’t want to waste productivity time by preparing excess of items that are not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55</a:t>
            </a:fld>
            <a:endParaRPr lang="en-US"/>
          </a:p>
        </p:txBody>
      </p:sp>
    </p:spTree>
    <p:extLst>
      <p:ext uri="{BB962C8B-B14F-4D97-AF65-F5344CB8AC3E}">
        <p14:creationId xmlns:p14="http://schemas.microsoft.com/office/powerpoint/2010/main" val="568416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Smoothie and Parfait entrees follow the same rule for the grain component being OVS. They are not bundled with granola they do not need to match. They must be offered but students are not required to take the grain with the smoothie or parfait. Things to remember is serve what your students like. Although items are not bundled, we still have to offer it we can not run out of any item. Part of offer versus serve guidelines every student from the start of service to the end must receive the same or equal. </a:t>
            </a:r>
          </a:p>
        </p:txBody>
      </p:sp>
      <p:sp>
        <p:nvSpPr>
          <p:cNvPr id="4" name="Slide Number Placeholder 3"/>
          <p:cNvSpPr>
            <a:spLocks noGrp="1"/>
          </p:cNvSpPr>
          <p:nvPr>
            <p:ph type="sldNum" sz="quarter" idx="5"/>
          </p:nvPr>
        </p:nvSpPr>
        <p:spPr/>
        <p:txBody>
          <a:bodyPr/>
          <a:lstStyle/>
          <a:p>
            <a:fld id="{D516E0BC-51EE-4218-A209-CC610A508EDD}" type="slidenum">
              <a:rPr lang="en-US" smtClean="0"/>
              <a:t>56</a:t>
            </a:fld>
            <a:endParaRPr lang="en-US"/>
          </a:p>
        </p:txBody>
      </p:sp>
    </p:spTree>
    <p:extLst>
      <p:ext uri="{BB962C8B-B14F-4D97-AF65-F5344CB8AC3E}">
        <p14:creationId xmlns:p14="http://schemas.microsoft.com/office/powerpoint/2010/main" val="23213382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1F2C8-A011-187C-1A58-37DBC4333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AD99E-4E89-A491-69B9-28B3A0D7DE3E}"/>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3C98557-A78F-DCC2-78B8-AB8D92566E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0E6B9-D144-AA59-2A11-337FF09C61AE}"/>
              </a:ext>
            </a:extLst>
          </p:cNvPr>
          <p:cNvSpPr>
            <a:spLocks noGrp="1"/>
          </p:cNvSpPr>
          <p:nvPr>
            <p:ph type="sldNum" sz="quarter" idx="5"/>
          </p:nvPr>
        </p:nvSpPr>
        <p:spPr/>
        <p:txBody>
          <a:bodyPr/>
          <a:lstStyle/>
          <a:p>
            <a:fld id="{D516E0BC-51EE-4218-A209-CC610A508EDD}" type="slidenum">
              <a:rPr lang="en-US" smtClean="0"/>
              <a:t>57</a:t>
            </a:fld>
            <a:endParaRPr lang="en-US"/>
          </a:p>
        </p:txBody>
      </p:sp>
    </p:spTree>
    <p:extLst>
      <p:ext uri="{BB962C8B-B14F-4D97-AF65-F5344CB8AC3E}">
        <p14:creationId xmlns:p14="http://schemas.microsoft.com/office/powerpoint/2010/main" val="222735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The breakfast meal pattern is followed by the School Breakfast Program (SBP). Grades K-12 each follow the requirements for each age group to be in compliance of serving the correct nutrients and micronutrients for the week. </a:t>
            </a:r>
            <a:endParaRPr lang="en-US" b="1" dirty="0"/>
          </a:p>
        </p:txBody>
      </p:sp>
      <p:sp>
        <p:nvSpPr>
          <p:cNvPr id="4" name="Slide Number Placeholder 3"/>
          <p:cNvSpPr>
            <a:spLocks noGrp="1"/>
          </p:cNvSpPr>
          <p:nvPr>
            <p:ph type="sldNum" sz="quarter" idx="5"/>
          </p:nvPr>
        </p:nvSpPr>
        <p:spPr/>
        <p:txBody>
          <a:bodyPr/>
          <a:lstStyle/>
          <a:p>
            <a:fld id="{D516E0BC-51EE-4218-A209-CC610A508EDD}" type="slidenum">
              <a:rPr lang="en-US" smtClean="0"/>
              <a:t>6</a:t>
            </a:fld>
            <a:endParaRPr lang="en-US" dirty="0"/>
          </a:p>
        </p:txBody>
      </p:sp>
    </p:spTree>
    <p:extLst>
      <p:ext uri="{BB962C8B-B14F-4D97-AF65-F5344CB8AC3E}">
        <p14:creationId xmlns:p14="http://schemas.microsoft.com/office/powerpoint/2010/main" val="190986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b="1" dirty="0"/>
              <a:t>TELL:</a:t>
            </a:r>
            <a:r>
              <a:rPr lang="en-US" altLang="en-US" b="0" baseline="0" dirty="0"/>
              <a:t> </a:t>
            </a:r>
            <a:r>
              <a:rPr lang="en-US" altLang="en-US" dirty="0">
                <a:solidFill>
                  <a:srgbClr val="FF0000"/>
                </a:solidFill>
              </a:rPr>
              <a:t>As you can see</a:t>
            </a:r>
            <a:r>
              <a:rPr lang="en-US" altLang="en-US" baseline="0" dirty="0">
                <a:solidFill>
                  <a:srgbClr val="FF0000"/>
                </a:solidFill>
              </a:rPr>
              <a:t> the NSLP meal pattern has </a:t>
            </a:r>
            <a:r>
              <a:rPr lang="en-US" altLang="en-US" dirty="0">
                <a:solidFill>
                  <a:srgbClr val="FF0000"/>
                </a:solidFill>
              </a:rPr>
              <a:t>requirements for</a:t>
            </a:r>
            <a:r>
              <a:rPr lang="en-US" altLang="en-US" baseline="0" dirty="0">
                <a:solidFill>
                  <a:srgbClr val="FF0000"/>
                </a:solidFill>
              </a:rPr>
              <a:t> 3 grade levels.  </a:t>
            </a:r>
            <a:r>
              <a:rPr lang="en-US" altLang="en-US" dirty="0">
                <a:solidFill>
                  <a:srgbClr val="FF0000"/>
                </a:solidFill>
              </a:rPr>
              <a:t>There are daily and weekly requirements for fruits, grain and milk.  </a:t>
            </a:r>
          </a:p>
          <a:p>
            <a:endParaRPr lang="en-US" altLang="en-US" baseline="0" dirty="0">
              <a:solidFill>
                <a:srgbClr val="FF0000"/>
              </a:solidFill>
            </a:endParaRPr>
          </a:p>
          <a:p>
            <a:r>
              <a:rPr lang="en-US" altLang="en-US" baseline="0" dirty="0">
                <a:solidFill>
                  <a:srgbClr val="FF0000"/>
                </a:solidFill>
              </a:rPr>
              <a:t>Calories, saturated fat and sodium are averaged over a 5-day week.  This allows some days to be higher or lower in these nutrients as long as the 5-day average meets the daily requirements. The LAUSD lunch menu is designed to meet the NSLP meal pattern for both daily and weekly requirements.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7</a:t>
            </a:fld>
            <a:endParaRPr lang="en-US" dirty="0">
              <a:solidFill>
                <a:prstClr val="black"/>
              </a:solidFill>
              <a:latin typeface="Calibri"/>
            </a:endParaRPr>
          </a:p>
        </p:txBody>
      </p:sp>
    </p:spTree>
    <p:extLst>
      <p:ext uri="{BB962C8B-B14F-4D97-AF65-F5344CB8AC3E}">
        <p14:creationId xmlns:p14="http://schemas.microsoft.com/office/powerpoint/2010/main" val="417996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TELL:</a:t>
            </a:r>
            <a:r>
              <a:rPr lang="en-US" altLang="en-US" dirty="0"/>
              <a:t> The NSLP requires the grouping of vegetables into subgroups. Vegetables from each subgroup must be served each week. </a:t>
            </a:r>
          </a:p>
          <a:p>
            <a:r>
              <a:rPr lang="en-US" altLang="en-US" dirty="0"/>
              <a:t>The vegetable subgroups were established to encourage children to eat a variety of different vegetables, as recommended by the Dietary Guidelines for Americans.  Vegetables from any of the subgroups can be offered in the “additional to reach weekly total” requirement.  As long as you follow the menu, you will be in compliance in serving the correct types</a:t>
            </a:r>
            <a:r>
              <a:rPr lang="en-US" altLang="en-US" baseline="0" dirty="0"/>
              <a:t> and amounts of the different vegetable subgroups.</a:t>
            </a:r>
          </a:p>
          <a:p>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7892" indent="-287651">
              <a:defRPr>
                <a:solidFill>
                  <a:schemeClr val="tx1"/>
                </a:solidFill>
                <a:latin typeface="Calibri" panose="020F0502020204030204" pitchFamily="34" charset="0"/>
                <a:cs typeface="Arial" panose="020B0604020202020204" pitchFamily="34" charset="0"/>
              </a:defRPr>
            </a:lvl2pPr>
            <a:lvl3pPr marL="1150603" indent="-230121">
              <a:defRPr>
                <a:solidFill>
                  <a:schemeClr val="tx1"/>
                </a:solidFill>
                <a:latin typeface="Calibri" panose="020F0502020204030204" pitchFamily="34" charset="0"/>
                <a:cs typeface="Arial" panose="020B0604020202020204" pitchFamily="34" charset="0"/>
              </a:defRPr>
            </a:lvl3pPr>
            <a:lvl4pPr marL="1610845" indent="-230121">
              <a:defRPr>
                <a:solidFill>
                  <a:schemeClr val="tx1"/>
                </a:solidFill>
                <a:latin typeface="Calibri" panose="020F0502020204030204" pitchFamily="34" charset="0"/>
                <a:cs typeface="Arial" panose="020B0604020202020204" pitchFamily="34" charset="0"/>
              </a:defRPr>
            </a:lvl4pPr>
            <a:lvl5pPr marL="2071086" indent="-230121">
              <a:defRPr>
                <a:solidFill>
                  <a:schemeClr val="tx1"/>
                </a:solidFill>
                <a:latin typeface="Calibri" panose="020F0502020204030204" pitchFamily="34" charset="0"/>
                <a:cs typeface="Arial" panose="020B0604020202020204" pitchFamily="34" charset="0"/>
              </a:defRPr>
            </a:lvl5pPr>
            <a:lvl6pPr marL="2531327"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1569"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810"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2051"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460309">
              <a:defRPr/>
            </a:pPr>
            <a:fld id="{C5DE6494-327E-4533-B329-EE4445A6C7B7}" type="slidenum">
              <a:rPr lang="en-GB" altLang="en-US">
                <a:solidFill>
                  <a:prstClr val="black"/>
                </a:solidFill>
              </a:rPr>
              <a:pPr defTabSz="460309">
                <a:defRPr/>
              </a:pPr>
              <a:t>8</a:t>
            </a:fld>
            <a:endParaRPr lang="en-GB" altLang="en-US" dirty="0">
              <a:solidFill>
                <a:prstClr val="black"/>
              </a:solidFill>
            </a:endParaRPr>
          </a:p>
        </p:txBody>
      </p:sp>
    </p:spTree>
    <p:extLst>
      <p:ext uri="{BB962C8B-B14F-4D97-AF65-F5344CB8AC3E}">
        <p14:creationId xmlns:p14="http://schemas.microsoft.com/office/powerpoint/2010/main" val="154931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Fluid milk is required in all of the Child Nutrition Programs (CNP) including School Breakfast Program (SBP), National School Lunch Program (NSLP). Two types of milk must be offered during service.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9</a:t>
            </a:fld>
            <a:endParaRPr lang="en-US" dirty="0">
              <a:solidFill>
                <a:prstClr val="black"/>
              </a:solidFill>
              <a:latin typeface="Calibri"/>
            </a:endParaRPr>
          </a:p>
        </p:txBody>
      </p:sp>
    </p:spTree>
    <p:extLst>
      <p:ext uri="{BB962C8B-B14F-4D97-AF65-F5344CB8AC3E}">
        <p14:creationId xmlns:p14="http://schemas.microsoft.com/office/powerpoint/2010/main" val="180809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95349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rgbClr val="000000"/>
                </a:solidFill>
              </a:defRPr>
            </a:lvl1pPr>
            <a:lvl2pPr marL="742950" indent="-285750">
              <a:buFont typeface="Wingdings" panose="05000000000000000000" pitchFamily="2" charset="2"/>
              <a:buChar char="Ø"/>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280225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0207" y="295665"/>
            <a:ext cx="9932895" cy="1143000"/>
          </a:xfrm>
        </p:spPr>
        <p:txBody>
          <a:bodyPr>
            <a:normAutofit/>
          </a:bodyPr>
          <a:lstStyle>
            <a:lvl1pPr algn="l">
              <a:defRPr sz="4000">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891" indent="-342891">
              <a:buFont typeface="Wingdings" panose="05000000000000000000" pitchFamily="2" charset="2"/>
              <a:buChar char="Ø"/>
              <a:defRPr>
                <a:solidFill>
                  <a:srgbClr val="000000"/>
                </a:solidFill>
              </a:defRPr>
            </a:lvl1pPr>
            <a:lvl2pPr marL="742932" indent="-285744">
              <a:buFont typeface="Arial" panose="020B060402020202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1076511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4" y="4406905"/>
            <a:ext cx="7969501"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 y="0"/>
            <a:ext cx="3593055" cy="6858000"/>
          </a:xfrm>
          <a:prstGeom prst="rect">
            <a:avLst/>
          </a:prstGeom>
        </p:spPr>
      </p:pic>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0" y="0"/>
            <a:ext cx="3593055" cy="6858000"/>
          </a:xfrm>
          <a:prstGeom prst="rect">
            <a:avLst/>
          </a:prstGeom>
        </p:spPr>
      </p:pic>
    </p:spTree>
    <p:extLst>
      <p:ext uri="{BB962C8B-B14F-4D97-AF65-F5344CB8AC3E}">
        <p14:creationId xmlns:p14="http://schemas.microsoft.com/office/powerpoint/2010/main" val="3643900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594626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30530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1311272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50457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831717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001874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79248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84782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014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317" y="274638"/>
            <a:ext cx="109728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1068427" y="1590369"/>
            <a:ext cx="1002629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144927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678933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31588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27800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164280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67823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811526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167486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21367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44639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1803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526835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87610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54857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02228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87649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19748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6345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125632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38867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67915258"/>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04865468"/>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734603817"/>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616230287"/>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26652940"/>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552270233"/>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06103272"/>
      </p:ext>
    </p:extLst>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35132192"/>
      </p:ext>
    </p:extLst>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89596142"/>
      </p:ext>
    </p:extLst>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74491388"/>
      </p:ext>
    </p:extLst>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99335628"/>
      </p:ext>
    </p:extLst>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021461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1597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070601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871038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145962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487442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083673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897792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0325025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61442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82838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0928" y="-11207"/>
            <a:ext cx="12215245" cy="6880414"/>
          </a:xfrm>
          <a:prstGeom prst="rect">
            <a:avLst/>
          </a:prstGeom>
        </p:spPr>
      </p:pic>
      <p:sp>
        <p:nvSpPr>
          <p:cNvPr id="2" name="Title 1"/>
          <p:cNvSpPr>
            <a:spLocks noGrp="1"/>
          </p:cNvSpPr>
          <p:nvPr>
            <p:ph type="title"/>
          </p:nvPr>
        </p:nvSpPr>
        <p:spPr>
          <a:xfrm>
            <a:off x="3356784" y="1416179"/>
            <a:ext cx="8835217" cy="1362075"/>
          </a:xfrm>
        </p:spPr>
        <p:txBody>
          <a:bodyPr anchor="t">
            <a:noAutofit/>
          </a:bodyPr>
          <a:lstStyle>
            <a:lvl1pPr algn="ctr">
              <a:defRPr sz="33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 y="0"/>
            <a:ext cx="3593055" cy="6858000"/>
          </a:xfrm>
          <a:prstGeom prst="rect">
            <a:avLst/>
          </a:prstGeom>
        </p:spPr>
      </p:pic>
      <p:sp>
        <p:nvSpPr>
          <p:cNvPr id="16" name="Text Placeholder 15"/>
          <p:cNvSpPr>
            <a:spLocks noGrp="1"/>
          </p:cNvSpPr>
          <p:nvPr>
            <p:ph type="body" sz="quarter" idx="11" hasCustomPrompt="1"/>
          </p:nvPr>
        </p:nvSpPr>
        <p:spPr>
          <a:xfrm>
            <a:off x="3357035" y="6142038"/>
            <a:ext cx="8834967" cy="715962"/>
          </a:xfrm>
        </p:spPr>
        <p:txBody>
          <a:bodyPr/>
          <a:lstStyle>
            <a:lvl1pPr marL="0" indent="0" algn="ctr" eaLnBrk="1" fontAlgn="base" hangingPunct="1">
              <a:lnSpc>
                <a:spcPct val="90000"/>
              </a:lnSpc>
              <a:spcBef>
                <a:spcPct val="20000"/>
              </a:spcBef>
              <a:spcAft>
                <a:spcPct val="0"/>
              </a:spcAft>
              <a:buFontTx/>
              <a:buNone/>
              <a:defRPr sz="1800"/>
            </a:lvl1pPr>
          </a:lstStyle>
          <a:p>
            <a:pPr algn="ctr" eaLnBrk="1" fontAlgn="base" hangingPunct="1">
              <a:lnSpc>
                <a:spcPct val="90000"/>
              </a:lnSpc>
              <a:spcBef>
                <a:spcPct val="20000"/>
              </a:spcBef>
              <a:spcAft>
                <a:spcPct val="0"/>
              </a:spcAft>
            </a:pPr>
            <a:r>
              <a:rPr lang="en-US" altLang="en-US" sz="18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8"/>
            <a:ext cx="2108200" cy="231775"/>
          </a:xfrm>
        </p:spPr>
        <p:txBody>
          <a:bodyPr>
            <a:noAutofit/>
          </a:bodyPr>
          <a:lstStyle>
            <a:lvl1pPr marL="0" indent="0" algn="ctr">
              <a:buFontTx/>
              <a:buNone/>
              <a:defRPr sz="900" baseline="0">
                <a:latin typeface="Calibri" panose="020F0502020204030204" pitchFamily="34" charset="0"/>
              </a:defRPr>
            </a:lvl1pPr>
          </a:lstStyle>
          <a:p>
            <a:pPr lvl="0"/>
            <a:r>
              <a:rPr lang="en-US" sz="900" baseline="0" dirty="0"/>
              <a:t>00.00.0000</a:t>
            </a:r>
            <a:endParaRPr lang="en-US" dirty="0"/>
          </a:p>
        </p:txBody>
      </p:sp>
    </p:spTree>
    <p:extLst>
      <p:ext uri="{BB962C8B-B14F-4D97-AF65-F5344CB8AC3E}">
        <p14:creationId xmlns:p14="http://schemas.microsoft.com/office/powerpoint/2010/main" val="2764396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9"/>
            <a:ext cx="10972800" cy="4856761"/>
          </a:xfrm>
        </p:spPr>
        <p:txBody>
          <a:bodyPr/>
          <a:lstStyle>
            <a:lvl1pPr marL="0" indent="0">
              <a:buNone/>
              <a:defRPr sz="2100">
                <a:solidFill>
                  <a:srgbClr val="000000"/>
                </a:solidFill>
              </a:defRPr>
            </a:lvl1pPr>
            <a:lvl2pPr marL="557213" indent="-214313">
              <a:buFont typeface="Wingdings" panose="05000000000000000000" pitchFamily="2" charset="2"/>
              <a:buChar char="Ø"/>
              <a:defRPr sz="1950">
                <a:solidFill>
                  <a:srgbClr val="000000"/>
                </a:solidFill>
              </a:defRPr>
            </a:lvl2pPr>
            <a:lvl3pPr marL="854869" indent="-169069">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
        <p:nvSpPr>
          <p:cNvPr id="10" name="Content Placeholder 2"/>
          <p:cNvSpPr>
            <a:spLocks noGrp="1"/>
          </p:cNvSpPr>
          <p:nvPr>
            <p:ph idx="13" hasCustomPrompt="1"/>
          </p:nvPr>
        </p:nvSpPr>
        <p:spPr>
          <a:xfrm>
            <a:off x="0" y="505612"/>
            <a:ext cx="12192000" cy="806825"/>
          </a:xfrm>
        </p:spPr>
        <p:txBody>
          <a:bodyPr>
            <a:noAutofit/>
          </a:bodyPr>
          <a:lstStyle>
            <a:lvl1pPr marL="0" indent="0">
              <a:buNone/>
              <a:defRPr sz="4500" b="1" i="0" baseline="0">
                <a:solidFill>
                  <a:srgbClr val="000000"/>
                </a:solidFill>
                <a:latin typeface="Calibri" panose="020F0502020204030204" pitchFamily="34" charset="0"/>
              </a:defRPr>
            </a:lvl1pPr>
            <a:lvl2pPr marL="557213" indent="-214313">
              <a:buFont typeface="Wingdings" panose="05000000000000000000" pitchFamily="2" charset="2"/>
              <a:buChar char="Ø"/>
              <a:defRPr sz="1950">
                <a:solidFill>
                  <a:srgbClr val="000000"/>
                </a:solidFill>
              </a:defRPr>
            </a:lvl2pPr>
            <a:lvl3pPr marL="6858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3667353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
        <p:nvSpPr>
          <p:cNvPr id="9" name="Content Placeholder 3"/>
          <p:cNvSpPr>
            <a:spLocks noGrp="1"/>
          </p:cNvSpPr>
          <p:nvPr>
            <p:ph sz="half" idx="2" hasCustomPrompt="1"/>
          </p:nvPr>
        </p:nvSpPr>
        <p:spPr>
          <a:xfrm>
            <a:off x="609600" y="1862864"/>
            <a:ext cx="5257800" cy="4353977"/>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30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Tree>
    <p:extLst>
      <p:ext uri="{BB962C8B-B14F-4D97-AF65-F5344CB8AC3E}">
        <p14:creationId xmlns:p14="http://schemas.microsoft.com/office/powerpoint/2010/main" val="1337071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Tree>
    <p:extLst>
      <p:ext uri="{BB962C8B-B14F-4D97-AF65-F5344CB8AC3E}">
        <p14:creationId xmlns:p14="http://schemas.microsoft.com/office/powerpoint/2010/main" val="405476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
        <p:nvSpPr>
          <p:cNvPr id="11" name="Text Box 7"/>
          <p:cNvSpPr txBox="1">
            <a:spLocks noChangeArrowheads="1"/>
          </p:cNvSpPr>
          <p:nvPr/>
        </p:nvSpPr>
        <p:spPr bwMode="auto">
          <a:xfrm>
            <a:off x="127701" y="5741141"/>
            <a:ext cx="873758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85800" eaLnBrk="0" fontAlgn="base" hangingPunct="0">
              <a:spcBef>
                <a:spcPct val="0"/>
              </a:spcBef>
              <a:spcAft>
                <a:spcPct val="0"/>
              </a:spcAft>
              <a:buFontTx/>
              <a:buNone/>
            </a:pPr>
            <a:r>
              <a:rPr lang="en-US" altLang="en-US" sz="1350" baseline="0" dirty="0">
                <a:solidFill>
                  <a:srgbClr val="000000"/>
                </a:solidFill>
              </a:rPr>
              <a:t>LAUSD Food Services Division  </a:t>
            </a:r>
          </a:p>
          <a:p>
            <a:pPr defTabSz="685800" eaLnBrk="0" fontAlgn="base" hangingPunct="0">
              <a:spcBef>
                <a:spcPct val="0"/>
              </a:spcBef>
              <a:spcAft>
                <a:spcPct val="0"/>
              </a:spcAft>
              <a:buFontTx/>
              <a:buNone/>
            </a:pPr>
            <a:r>
              <a:rPr lang="en-US" altLang="en-US" sz="135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61"/>
            <a:ext cx="12192000" cy="1042987"/>
          </a:xfrm>
        </p:spPr>
        <p:txBody>
          <a:bodyPr>
            <a:normAutofit/>
          </a:bodyPr>
          <a:lstStyle>
            <a:lvl1pPr marL="0" indent="0" algn="ctr">
              <a:buFontTx/>
              <a:buNone/>
              <a:defRPr sz="3300" b="1"/>
            </a:lvl1pPr>
          </a:lstStyle>
          <a:p>
            <a:pPr lvl="0"/>
            <a:r>
              <a:rPr lang="en-US" dirty="0"/>
              <a:t>Questions?</a:t>
            </a:r>
          </a:p>
        </p:txBody>
      </p:sp>
      <p:sp>
        <p:nvSpPr>
          <p:cNvPr id="12" name="Text Placeholder 11"/>
          <p:cNvSpPr>
            <a:spLocks noGrp="1"/>
          </p:cNvSpPr>
          <p:nvPr>
            <p:ph type="body" sz="quarter" idx="14" hasCustomPrompt="1"/>
          </p:nvPr>
        </p:nvSpPr>
        <p:spPr>
          <a:xfrm>
            <a:off x="0" y="3237578"/>
            <a:ext cx="12192000" cy="968375"/>
          </a:xfrm>
        </p:spPr>
        <p:txBody>
          <a:bodyPr>
            <a:normAutofit/>
          </a:bodyPr>
          <a:lstStyle>
            <a:lvl1pPr marL="0" indent="0" algn="ctr">
              <a:buFontTx/>
              <a:buNone/>
              <a:defRPr sz="3000" b="1"/>
            </a:lvl1pPr>
          </a:lstStyle>
          <a:p>
            <a:pPr lvl="0"/>
            <a:r>
              <a:rPr lang="en-US" b="1" dirty="0"/>
              <a:t>Thank You!</a:t>
            </a:r>
            <a:endParaRPr lang="en-US" dirty="0"/>
          </a:p>
        </p:txBody>
      </p:sp>
    </p:spTree>
    <p:extLst>
      <p:ext uri="{BB962C8B-B14F-4D97-AF65-F5344CB8AC3E}">
        <p14:creationId xmlns:p14="http://schemas.microsoft.com/office/powerpoint/2010/main" val="2898925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Tree>
    <p:extLst>
      <p:ext uri="{BB962C8B-B14F-4D97-AF65-F5344CB8AC3E}">
        <p14:creationId xmlns:p14="http://schemas.microsoft.com/office/powerpoint/2010/main" val="20656101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Tree>
    <p:extLst>
      <p:ext uri="{BB962C8B-B14F-4D97-AF65-F5344CB8AC3E}">
        <p14:creationId xmlns:p14="http://schemas.microsoft.com/office/powerpoint/2010/main" val="3720994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676845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41391260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3D22F9-7A52-4763-840A-B39C791DA81C}"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4306517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3D22F9-7A52-4763-840A-B39C791DA81C}"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4645007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D22F9-7A52-4763-840A-B39C791DA81C}" type="datetimeFigureOut">
              <a:rPr lang="en-US" smtClean="0"/>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52379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D22F9-7A52-4763-840A-B39C791DA81C}" type="datetimeFigureOut">
              <a:rPr lang="en-US" smtClean="0"/>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933562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D22F9-7A52-4763-840A-B39C791DA81C}"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3776296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7738914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664207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717297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422198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7281228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189" rtl="0" eaLnBrk="1" latinLnBrk="0" hangingPunct="1">
        <a:spcBef>
          <a:spcPct val="0"/>
        </a:spcBef>
        <a:buNone/>
        <a:defRPr sz="4400" kern="1200">
          <a:solidFill>
            <a:srgbClr val="000000"/>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813"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4939" y="1590369"/>
            <a:ext cx="100839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49824441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4038871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8950400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advClick="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8363839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7DB6"/>
            </a:gs>
            <a:gs pos="82000">
              <a:srgbClr val="AAC3DE"/>
            </a:gs>
            <a:gs pos="100000">
              <a:srgbClr val="FFFF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rgbClr val="000000"/>
                </a:solidFill>
              </a:defRPr>
            </a:lvl1pPr>
          </a:lstStyle>
          <a:p>
            <a:fld id="{532762D3-DF72-D540-898C-C4A40E3E62D9}" type="datetimeFigureOut">
              <a:rPr lang="en-US" smtClean="0"/>
              <a:t>7/28/2025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73690618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0" r:id="rId6"/>
    <p:sldLayoutId id="2147483771" r:id="rId7"/>
  </p:sldLayoutIdLst>
  <p:txStyles>
    <p:titleStyle>
      <a:lvl1pPr algn="ctr" defTabSz="342900" rtl="0" eaLnBrk="1" latinLnBrk="0" hangingPunct="1">
        <a:spcBef>
          <a:spcPct val="0"/>
        </a:spcBef>
        <a:buNone/>
        <a:defRPr sz="3300" kern="1200">
          <a:solidFill>
            <a:srgbClr val="000000"/>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000000"/>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000000"/>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000000"/>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000000"/>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7/28/2025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6536535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86.xml"/><Relationship Id="rId6" Type="http://schemas.openxmlformats.org/officeDocument/2006/relationships/image" Target="../media/image19.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6.xml"/><Relationship Id="rId1" Type="http://schemas.openxmlformats.org/officeDocument/2006/relationships/tags" Target="../tags/tag2.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3.png"/><Relationship Id="rId18" Type="http://schemas.openxmlformats.org/officeDocument/2006/relationships/image" Target="../media/image9.png"/><Relationship Id="rId3" Type="http://schemas.openxmlformats.org/officeDocument/2006/relationships/notesSlide" Target="../notesSlides/notesSlide14.xml"/><Relationship Id="rId21" Type="http://schemas.microsoft.com/office/2007/relationships/hdphoto" Target="../media/hdphoto9.wdp"/><Relationship Id="rId7" Type="http://schemas.openxmlformats.org/officeDocument/2006/relationships/image" Target="../media/image20.png"/><Relationship Id="rId12" Type="http://schemas.microsoft.com/office/2007/relationships/hdphoto" Target="../media/hdphoto7.wdp"/><Relationship Id="rId17" Type="http://schemas.openxmlformats.org/officeDocument/2006/relationships/image" Target="../media/image12.png"/><Relationship Id="rId2" Type="http://schemas.openxmlformats.org/officeDocument/2006/relationships/slideLayout" Target="../slideLayouts/slideLayout86.xml"/><Relationship Id="rId16" Type="http://schemas.openxmlformats.org/officeDocument/2006/relationships/image" Target="../media/image10.png"/><Relationship Id="rId20"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7.jpg"/><Relationship Id="rId11" Type="http://schemas.openxmlformats.org/officeDocument/2006/relationships/image" Target="../media/image22.png"/><Relationship Id="rId5" Type="http://schemas.openxmlformats.org/officeDocument/2006/relationships/hyperlink" Target="https://www.apglocal.com/green-background-texture/" TargetMode="External"/><Relationship Id="rId15" Type="http://schemas.openxmlformats.org/officeDocument/2006/relationships/hyperlink" Target="https://www.generalmillscf.com/press-releases/general-mills-brings-five-of-the-top-k-12-cereals-to-schools-in-2-oz-equivalent-grain-cups" TargetMode="External"/><Relationship Id="rId23" Type="http://schemas.openxmlformats.org/officeDocument/2006/relationships/image" Target="../media/image13.png"/><Relationship Id="rId10" Type="http://schemas.microsoft.com/office/2007/relationships/hdphoto" Target="../media/hdphoto6.wdp"/><Relationship Id="rId19"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21.png"/><Relationship Id="rId14" Type="http://schemas.microsoft.com/office/2007/relationships/hdphoto" Target="../media/hdphoto8.wdp"/><Relationship Id="rId22" Type="http://schemas.openxmlformats.org/officeDocument/2006/relationships/hyperlink" Target="https://www.indiamart.com/proddetail/fresh-apple-19064424133.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26.jpeg"/><Relationship Id="rId21" Type="http://schemas.microsoft.com/office/2007/relationships/hdphoto" Target="../media/hdphoto17.wdp"/><Relationship Id="rId7" Type="http://schemas.openxmlformats.org/officeDocument/2006/relationships/image" Target="../media/image30.png"/><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notesSlide" Target="../notesSlides/notesSlide17.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4.png"/><Relationship Id="rId23" Type="http://schemas.openxmlformats.org/officeDocument/2006/relationships/image" Target="../media/image38.emf"/><Relationship Id="rId10" Type="http://schemas.microsoft.com/office/2007/relationships/hdphoto" Target="../media/hdphoto12.wdp"/><Relationship Id="rId19" Type="http://schemas.microsoft.com/office/2007/relationships/hdphoto" Target="../media/hdphoto16.wdp"/><Relationship Id="rId4" Type="http://schemas.openxmlformats.org/officeDocument/2006/relationships/image" Target="../media/image27.png"/><Relationship Id="rId9" Type="http://schemas.openxmlformats.org/officeDocument/2006/relationships/image" Target="../media/image31.png"/><Relationship Id="rId14" Type="http://schemas.microsoft.com/office/2007/relationships/hdphoto" Target="../media/hdphoto14.wdp"/><Relationship Id="rId22"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3.wdp"/><Relationship Id="rId18" Type="http://schemas.openxmlformats.org/officeDocument/2006/relationships/image" Target="../media/image39.png"/><Relationship Id="rId3" Type="http://schemas.openxmlformats.org/officeDocument/2006/relationships/notesSlide" Target="../notesSlides/notesSlide18.xml"/><Relationship Id="rId21" Type="http://schemas.openxmlformats.org/officeDocument/2006/relationships/image" Target="../media/image38.emf"/><Relationship Id="rId7" Type="http://schemas.openxmlformats.org/officeDocument/2006/relationships/image" Target="../media/image29.png"/><Relationship Id="rId12" Type="http://schemas.openxmlformats.org/officeDocument/2006/relationships/image" Target="../media/image32.png"/><Relationship Id="rId17" Type="http://schemas.microsoft.com/office/2007/relationships/hdphoto" Target="../media/hdphoto5.wdp"/><Relationship Id="rId25" Type="http://schemas.microsoft.com/office/2007/relationships/hdphoto" Target="../media/hdphoto15.wdp"/><Relationship Id="rId2" Type="http://schemas.openxmlformats.org/officeDocument/2006/relationships/slideLayout" Target="../slideLayouts/slideLayout13.xml"/><Relationship Id="rId16" Type="http://schemas.openxmlformats.org/officeDocument/2006/relationships/image" Target="../media/image20.png"/><Relationship Id="rId20" Type="http://schemas.openxmlformats.org/officeDocument/2006/relationships/oleObject" Target="../embeddings/oleObject1.bin"/><Relationship Id="rId1" Type="http://schemas.openxmlformats.org/officeDocument/2006/relationships/tags" Target="../tags/tag4.xml"/><Relationship Id="rId6" Type="http://schemas.openxmlformats.org/officeDocument/2006/relationships/image" Target="../media/image28.png"/><Relationship Id="rId11" Type="http://schemas.microsoft.com/office/2007/relationships/hdphoto" Target="../media/hdphoto12.wdp"/><Relationship Id="rId24" Type="http://schemas.openxmlformats.org/officeDocument/2006/relationships/image" Target="../media/image42.png"/><Relationship Id="rId5" Type="http://schemas.openxmlformats.org/officeDocument/2006/relationships/image" Target="../media/image27.png"/><Relationship Id="rId15" Type="http://schemas.microsoft.com/office/2007/relationships/hdphoto" Target="../media/hdphoto14.wdp"/><Relationship Id="rId23" Type="http://schemas.openxmlformats.org/officeDocument/2006/relationships/image" Target="../media/image41.svg"/><Relationship Id="rId10" Type="http://schemas.openxmlformats.org/officeDocument/2006/relationships/image" Target="../media/image31.png"/><Relationship Id="rId19" Type="http://schemas.microsoft.com/office/2007/relationships/hdphoto" Target="../media/hdphoto18.wdp"/><Relationship Id="rId4" Type="http://schemas.openxmlformats.org/officeDocument/2006/relationships/image" Target="../media/image26.jpeg"/><Relationship Id="rId9" Type="http://schemas.microsoft.com/office/2007/relationships/hdphoto" Target="../media/hdphoto11.wdp"/><Relationship Id="rId14" Type="http://schemas.openxmlformats.org/officeDocument/2006/relationships/image" Target="../media/image33.png"/><Relationship Id="rId22"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1.png"/><Relationship Id="rId18" Type="http://schemas.microsoft.com/office/2007/relationships/hdphoto" Target="../media/hdphoto14.wdp"/><Relationship Id="rId3" Type="http://schemas.openxmlformats.org/officeDocument/2006/relationships/image" Target="../media/image26.jpeg"/><Relationship Id="rId21" Type="http://schemas.openxmlformats.org/officeDocument/2006/relationships/image" Target="../media/image43.png"/><Relationship Id="rId7" Type="http://schemas.microsoft.com/office/2007/relationships/hdphoto" Target="../media/hdphoto17.wdp"/><Relationship Id="rId12" Type="http://schemas.microsoft.com/office/2007/relationships/hdphoto" Target="../media/hdphoto11.wdp"/><Relationship Id="rId17" Type="http://schemas.openxmlformats.org/officeDocument/2006/relationships/image" Target="../media/image33.png"/><Relationship Id="rId2" Type="http://schemas.openxmlformats.org/officeDocument/2006/relationships/notesSlide" Target="../notesSlides/notesSlide19.xml"/><Relationship Id="rId16" Type="http://schemas.microsoft.com/office/2007/relationships/hdphoto" Target="../media/hdphoto13.wdp"/><Relationship Id="rId20" Type="http://schemas.microsoft.com/office/2007/relationships/hdphoto" Target="../media/hdphoto16.wdp"/><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30.png"/><Relationship Id="rId24" Type="http://schemas.microsoft.com/office/2007/relationships/hdphoto" Target="../media/hdphoto15.wdp"/><Relationship Id="rId5" Type="http://schemas.openxmlformats.org/officeDocument/2006/relationships/image" Target="../media/image28.png"/><Relationship Id="rId15" Type="http://schemas.openxmlformats.org/officeDocument/2006/relationships/image" Target="../media/image32.png"/><Relationship Id="rId23" Type="http://schemas.openxmlformats.org/officeDocument/2006/relationships/image" Target="../media/image35.png"/><Relationship Id="rId10" Type="http://schemas.openxmlformats.org/officeDocument/2006/relationships/image" Target="../media/image29.png"/><Relationship Id="rId19"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8.emf"/><Relationship Id="rId14" Type="http://schemas.microsoft.com/office/2007/relationships/hdphoto" Target="../media/hdphoto12.wdp"/><Relationship Id="rId22"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slideLayout" Target="../slideLayouts/slideLayout86.xml"/><Relationship Id="rId7" Type="http://schemas.openxmlformats.org/officeDocument/2006/relationships/image" Target="../media/image7.jpg"/><Relationship Id="rId12" Type="http://schemas.openxmlformats.org/officeDocument/2006/relationships/hyperlink" Target="https://www.nicepng.com/ourpic/u2a9o0o0r5y3u2w7_flash-light-effect-png-clip-art-transparent-dandelion/" TargetMode="External"/><Relationship Id="rId17" Type="http://schemas.openxmlformats.org/officeDocument/2006/relationships/image" Target="../media/image50.png"/><Relationship Id="rId2" Type="http://schemas.microsoft.com/office/2007/relationships/media" Target="../media/media1.mp3"/><Relationship Id="rId16"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microsoft.com/office/2007/relationships/hdphoto" Target="../media/hdphoto21.wdp"/><Relationship Id="rId5" Type="http://schemas.openxmlformats.org/officeDocument/2006/relationships/image" Target="../media/image6.jpg"/><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notesSlide" Target="../notesSlides/notesSlide20.xml"/><Relationship Id="rId9" Type="http://schemas.microsoft.com/office/2007/relationships/hdphoto" Target="../media/hdphoto20.wdp"/><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2.png"/><Relationship Id="rId2" Type="http://schemas.openxmlformats.org/officeDocument/2006/relationships/slideLayout" Target="../slideLayouts/slideLayout90.xml"/><Relationship Id="rId1" Type="http://schemas.openxmlformats.org/officeDocument/2006/relationships/tags" Target="../tags/tag5.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3.png"/><Relationship Id="rId2" Type="http://schemas.openxmlformats.org/officeDocument/2006/relationships/slideLayout" Target="../slideLayouts/slideLayout90.xml"/><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openxmlformats.org/officeDocument/2006/relationships/image" Target="../media/image61.png"/><Relationship Id="rId26" Type="http://schemas.openxmlformats.org/officeDocument/2006/relationships/image" Target="../media/image65.png"/><Relationship Id="rId3" Type="http://schemas.openxmlformats.org/officeDocument/2006/relationships/notesSlide" Target="../notesSlides/notesSlide23.xml"/><Relationship Id="rId21" Type="http://schemas.microsoft.com/office/2007/relationships/hdphoto" Target="../media/hdphoto6.wdp"/><Relationship Id="rId7" Type="http://schemas.microsoft.com/office/2007/relationships/hdphoto" Target="../media/hdphoto22.wdp"/><Relationship Id="rId12" Type="http://schemas.microsoft.com/office/2007/relationships/hdphoto" Target="../media/hdphoto24.wdp"/><Relationship Id="rId17" Type="http://schemas.microsoft.com/office/2007/relationships/hdphoto" Target="../media/hdphoto26.wdp"/><Relationship Id="rId25" Type="http://schemas.microsoft.com/office/2007/relationships/hdphoto" Target="../media/hdphoto15.wdp"/><Relationship Id="rId2" Type="http://schemas.openxmlformats.org/officeDocument/2006/relationships/slideLayout" Target="../slideLayouts/slideLayout86.xml"/><Relationship Id="rId16" Type="http://schemas.openxmlformats.org/officeDocument/2006/relationships/image" Target="../media/image60.png"/><Relationship Id="rId20" Type="http://schemas.openxmlformats.org/officeDocument/2006/relationships/image" Target="../media/image63.png"/><Relationship Id="rId1" Type="http://schemas.openxmlformats.org/officeDocument/2006/relationships/tags" Target="../tags/tag7.xml"/><Relationship Id="rId6" Type="http://schemas.openxmlformats.org/officeDocument/2006/relationships/image" Target="../media/image55.png"/><Relationship Id="rId11" Type="http://schemas.openxmlformats.org/officeDocument/2006/relationships/image" Target="../media/image58.png"/><Relationship Id="rId24" Type="http://schemas.openxmlformats.org/officeDocument/2006/relationships/image" Target="../media/image42.png"/><Relationship Id="rId5" Type="http://schemas.openxmlformats.org/officeDocument/2006/relationships/image" Target="../media/image54.jpeg"/><Relationship Id="rId15" Type="http://schemas.openxmlformats.org/officeDocument/2006/relationships/image" Target="cid:9CD2686E-86DD-4485-8186-773BBD98254B" TargetMode="External"/><Relationship Id="rId23" Type="http://schemas.microsoft.com/office/2007/relationships/hdphoto" Target="../media/hdphoto27.wdp"/><Relationship Id="rId10" Type="http://schemas.microsoft.com/office/2007/relationships/hdphoto" Target="../media/hdphoto23.wdp"/><Relationship Id="rId19" Type="http://schemas.openxmlformats.org/officeDocument/2006/relationships/image" Target="../media/image62.png"/><Relationship Id="rId4" Type="http://schemas.openxmlformats.org/officeDocument/2006/relationships/image" Target="../media/image26.jpeg"/><Relationship Id="rId9" Type="http://schemas.openxmlformats.org/officeDocument/2006/relationships/image" Target="../media/image57.png"/><Relationship Id="rId14" Type="http://schemas.microsoft.com/office/2007/relationships/hdphoto" Target="../media/hdphoto25.wdp"/><Relationship Id="rId22" Type="http://schemas.openxmlformats.org/officeDocument/2006/relationships/image" Target="../media/image64.png"/><Relationship Id="rId27"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30.wdp"/><Relationship Id="rId3" Type="http://schemas.openxmlformats.org/officeDocument/2006/relationships/image" Target="../media/image6.jpg"/><Relationship Id="rId7" Type="http://schemas.openxmlformats.org/officeDocument/2006/relationships/hyperlink" Target="https://fnsharp.com/collections/knife-collections/products/chef-knife" TargetMode="External"/><Relationship Id="rId12"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6.xml"/><Relationship Id="rId6" Type="http://schemas.openxmlformats.org/officeDocument/2006/relationships/image" Target="../media/image67.png"/><Relationship Id="rId11" Type="http://schemas.microsoft.com/office/2007/relationships/hdphoto" Target="../media/hdphoto29.wdp"/><Relationship Id="rId5" Type="http://schemas.openxmlformats.org/officeDocument/2006/relationships/image" Target="../media/image7.jpg"/><Relationship Id="rId10" Type="http://schemas.openxmlformats.org/officeDocument/2006/relationships/image" Target="../media/image69.png"/><Relationship Id="rId4" Type="http://schemas.openxmlformats.org/officeDocument/2006/relationships/hyperlink" Target="https://www.apglocal.com/green-background-texture/" TargetMode="External"/><Relationship Id="rId9" Type="http://schemas.microsoft.com/office/2007/relationships/hdphoto" Target="../media/hdphoto28.wdp"/><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1.png"/><Relationship Id="rId3" Type="http://schemas.openxmlformats.org/officeDocument/2006/relationships/slideLayout" Target="../slideLayouts/slideLayout86.xml"/><Relationship Id="rId7" Type="http://schemas.openxmlformats.org/officeDocument/2006/relationships/image" Target="../media/image7.jpg"/><Relationship Id="rId12" Type="http://schemas.openxmlformats.org/officeDocument/2006/relationships/image" Target="../media/image74.png"/><Relationship Id="rId17" Type="http://schemas.openxmlformats.org/officeDocument/2006/relationships/hyperlink" Target="https://www.nicepng.com/ourpic/u2a9o0o0r5y3u2w7_flash-light-effect-png-clip-art-transparent-dandelion/" TargetMode="External"/><Relationship Id="rId2" Type="http://schemas.microsoft.com/office/2007/relationships/media" Target="../media/media1.mp3"/><Relationship Id="rId16" Type="http://schemas.microsoft.com/office/2007/relationships/hdphoto" Target="../media/hdphoto21.wdp"/><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openxmlformats.org/officeDocument/2006/relationships/image" Target="../media/image73.png"/><Relationship Id="rId5" Type="http://schemas.openxmlformats.org/officeDocument/2006/relationships/image" Target="../media/image6.jpg"/><Relationship Id="rId15" Type="http://schemas.openxmlformats.org/officeDocument/2006/relationships/image" Target="../media/image45.png"/><Relationship Id="rId10" Type="http://schemas.openxmlformats.org/officeDocument/2006/relationships/image" Target="../media/image72.png"/><Relationship Id="rId4" Type="http://schemas.openxmlformats.org/officeDocument/2006/relationships/notesSlide" Target="../notesSlides/notesSlide25.xml"/><Relationship Id="rId9" Type="http://schemas.microsoft.com/office/2007/relationships/hdphoto" Target="../media/hdphoto20.wdp"/><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5.jpg"/><Relationship Id="rId2" Type="http://schemas.openxmlformats.org/officeDocument/2006/relationships/slideLayout" Target="../slideLayouts/slideLayout90.xml"/><Relationship Id="rId1" Type="http://schemas.openxmlformats.org/officeDocument/2006/relationships/tags" Target="../tags/tag8.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8" Type="http://schemas.openxmlformats.org/officeDocument/2006/relationships/hyperlink" Target="https://fnsharp.com/collections/knife-collections/products/chef-knife" TargetMode="External"/><Relationship Id="rId3" Type="http://schemas.openxmlformats.org/officeDocument/2006/relationships/notesSlide" Target="../notesSlides/notesSlide27.xml"/><Relationship Id="rId7" Type="http://schemas.openxmlformats.org/officeDocument/2006/relationships/image" Target="../media/image67.png"/><Relationship Id="rId2" Type="http://schemas.openxmlformats.org/officeDocument/2006/relationships/slideLayout" Target="../slideLayouts/slideLayout86.xml"/><Relationship Id="rId1" Type="http://schemas.openxmlformats.org/officeDocument/2006/relationships/tags" Target="../tags/tag9.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86.xml"/><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image" Target="../media/image6.jpg"/><Relationship Id="rId7" Type="http://schemas.openxmlformats.org/officeDocument/2006/relationships/hyperlink" Target="https://www.seekpng.com/idown/u2w7q8e6u2w7w7r5_silver-clipart-tableware-platter-clip-art/" TargetMode="External"/><Relationship Id="rId12"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86.xml"/><Relationship Id="rId6" Type="http://schemas.openxmlformats.org/officeDocument/2006/relationships/image" Target="../media/image77.png"/><Relationship Id="rId11" Type="http://schemas.microsoft.com/office/2007/relationships/hdphoto" Target="../media/hdphoto31.wdp"/><Relationship Id="rId5" Type="http://schemas.openxmlformats.org/officeDocument/2006/relationships/image" Target="../media/image7.jpg"/><Relationship Id="rId15" Type="http://schemas.openxmlformats.org/officeDocument/2006/relationships/hyperlink" Target="https://www.amazon.in/Koop-Stainless-Cloche-Platter-Serving/dp/B06XJ12TCC" TargetMode="External"/><Relationship Id="rId10" Type="http://schemas.openxmlformats.org/officeDocument/2006/relationships/image" Target="../media/image79.png"/><Relationship Id="rId4" Type="http://schemas.openxmlformats.org/officeDocument/2006/relationships/hyperlink" Target="https://www.apglocal.com/green-background-texture/" TargetMode="External"/><Relationship Id="rId9" Type="http://schemas.microsoft.com/office/2007/relationships/hdphoto" Target="../media/hdphoto12.wdp"/><Relationship Id="rId14" Type="http://schemas.microsoft.com/office/2007/relationships/hdphoto" Target="../media/hdphoto32.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jpg"/><Relationship Id="rId7" Type="http://schemas.openxmlformats.org/officeDocument/2006/relationships/hyperlink" Target="https://www.seekpng.com/idown/u2w7q8e6u2w7w7r5_silver-clipart-tableware-platter-clip-art/" TargetMode="External"/><Relationship Id="rId12" Type="http://schemas.openxmlformats.org/officeDocument/2006/relationships/hyperlink" Target="https://www.amazon.in/Koop-Stainless-Cloche-Platter-Serving/dp/B06XJ12TCC" TargetMode="External"/><Relationship Id="rId2" Type="http://schemas.openxmlformats.org/officeDocument/2006/relationships/notesSlide" Target="../notesSlides/notesSlide30.xml"/><Relationship Id="rId1" Type="http://schemas.openxmlformats.org/officeDocument/2006/relationships/slideLayout" Target="../slideLayouts/slideLayout86.xml"/><Relationship Id="rId6" Type="http://schemas.openxmlformats.org/officeDocument/2006/relationships/image" Target="../media/image77.png"/><Relationship Id="rId11" Type="http://schemas.microsoft.com/office/2007/relationships/hdphoto" Target="../media/hdphoto32.wdp"/><Relationship Id="rId5" Type="http://schemas.openxmlformats.org/officeDocument/2006/relationships/image" Target="../media/image7.jpg"/><Relationship Id="rId10" Type="http://schemas.openxmlformats.org/officeDocument/2006/relationships/image" Target="../media/image81.png"/><Relationship Id="rId4" Type="http://schemas.openxmlformats.org/officeDocument/2006/relationships/hyperlink" Target="https://www.apglocal.com/green-background-texture/" TargetMode="External"/><Relationship Id="rId9" Type="http://schemas.microsoft.com/office/2007/relationships/hdphoto" Target="../media/hdphoto33.wdp"/></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jpg"/><Relationship Id="rId7" Type="http://schemas.openxmlformats.org/officeDocument/2006/relationships/hyperlink" Target="https://www.seekpng.com/idown/u2w7q8e6u2w7w7r5_silver-clipart-tableware-platter-clip-art/" TargetMode="External"/><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77.png"/><Relationship Id="rId11" Type="http://schemas.openxmlformats.org/officeDocument/2006/relationships/hyperlink" Target="https://www.amazon.in/Koop-Stainless-Cloche-Platter-Serving/dp/B06XJ12TCC" TargetMode="External"/><Relationship Id="rId5" Type="http://schemas.openxmlformats.org/officeDocument/2006/relationships/image" Target="../media/image7.jpg"/><Relationship Id="rId10" Type="http://schemas.microsoft.com/office/2007/relationships/hdphoto" Target="../media/hdphoto32.wdp"/><Relationship Id="rId4" Type="http://schemas.openxmlformats.org/officeDocument/2006/relationships/hyperlink" Target="https://www.apglocal.com/green-background-texture/" TargetMode="External"/><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jp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image" Target="../media/image83.png"/><Relationship Id="rId11" Type="http://schemas.openxmlformats.org/officeDocument/2006/relationships/image" Target="../media/image80.png"/><Relationship Id="rId5" Type="http://schemas.openxmlformats.org/officeDocument/2006/relationships/image" Target="../media/image7.jpg"/><Relationship Id="rId10" Type="http://schemas.microsoft.com/office/2007/relationships/hdphoto" Target="../media/hdphoto31.wdp"/><Relationship Id="rId4" Type="http://schemas.openxmlformats.org/officeDocument/2006/relationships/hyperlink" Target="https://www.apglocal.com/green-background-texture/" TargetMode="External"/><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jpg"/><Relationship Id="rId7" Type="http://schemas.openxmlformats.org/officeDocument/2006/relationships/hyperlink" Target="https://fnsharp.com/collections/knife-collections/products/chef-knife" TargetMode="External"/><Relationship Id="rId2" Type="http://schemas.openxmlformats.org/officeDocument/2006/relationships/notesSlide" Target="../notesSlides/notesSlide33.xml"/><Relationship Id="rId1" Type="http://schemas.openxmlformats.org/officeDocument/2006/relationships/slideLayout" Target="../slideLayouts/slideLayout86.xml"/><Relationship Id="rId6" Type="http://schemas.openxmlformats.org/officeDocument/2006/relationships/image" Target="../media/image67.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microsoft.com/office/2007/relationships/hdphoto" Target="../media/hdphoto19.wdp"/><Relationship Id="rId3" Type="http://schemas.openxmlformats.org/officeDocument/2006/relationships/notesSlide" Target="../notesSlides/notesSlide34.xml"/><Relationship Id="rId21" Type="http://schemas.openxmlformats.org/officeDocument/2006/relationships/image" Target="../media/image94.png"/><Relationship Id="rId7" Type="http://schemas.openxmlformats.org/officeDocument/2006/relationships/image" Target="../media/image86.png"/><Relationship Id="rId12" Type="http://schemas.openxmlformats.org/officeDocument/2006/relationships/image" Target="../media/image90.png"/><Relationship Id="rId17" Type="http://schemas.openxmlformats.org/officeDocument/2006/relationships/image" Target="../media/image43.png"/><Relationship Id="rId2" Type="http://schemas.openxmlformats.org/officeDocument/2006/relationships/slideLayout" Target="../slideLayouts/slideLayout86.xml"/><Relationship Id="rId16" Type="http://schemas.openxmlformats.org/officeDocument/2006/relationships/image" Target="../media/image29.png"/><Relationship Id="rId20" Type="http://schemas.microsoft.com/office/2007/relationships/hdphoto" Target="../media/hdphoto15.wdp"/><Relationship Id="rId1" Type="http://schemas.openxmlformats.org/officeDocument/2006/relationships/tags" Target="../tags/tag10.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27.png"/><Relationship Id="rId15" Type="http://schemas.openxmlformats.org/officeDocument/2006/relationships/image" Target="../media/image93.png"/><Relationship Id="rId23" Type="http://schemas.openxmlformats.org/officeDocument/2006/relationships/image" Target="../media/image96.svg"/><Relationship Id="rId10" Type="http://schemas.openxmlformats.org/officeDocument/2006/relationships/image" Target="../media/image83.png"/><Relationship Id="rId19" Type="http://schemas.openxmlformats.org/officeDocument/2006/relationships/image" Target="../media/image42.png"/><Relationship Id="rId4" Type="http://schemas.openxmlformats.org/officeDocument/2006/relationships/image" Target="../media/image26.jpeg"/><Relationship Id="rId9" Type="http://schemas.openxmlformats.org/officeDocument/2006/relationships/image" Target="../media/image88.png"/><Relationship Id="rId14" Type="http://schemas.openxmlformats.org/officeDocument/2006/relationships/image" Target="../media/image92.png"/><Relationship Id="rId22"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7.png"/><Relationship Id="rId18" Type="http://schemas.microsoft.com/office/2007/relationships/hdphoto" Target="../media/hdphoto15.wdp"/><Relationship Id="rId3" Type="http://schemas.openxmlformats.org/officeDocument/2006/relationships/notesSlide" Target="../notesSlides/notesSlide35.xml"/><Relationship Id="rId7" Type="http://schemas.openxmlformats.org/officeDocument/2006/relationships/image" Target="../media/image94.png"/><Relationship Id="rId12" Type="http://schemas.openxmlformats.org/officeDocument/2006/relationships/image" Target="../media/image90.png"/><Relationship Id="rId17" Type="http://schemas.openxmlformats.org/officeDocument/2006/relationships/image" Target="../media/image42.png"/><Relationship Id="rId2" Type="http://schemas.openxmlformats.org/officeDocument/2006/relationships/slideLayout" Target="../slideLayouts/slideLayout86.xml"/><Relationship Id="rId16" Type="http://schemas.openxmlformats.org/officeDocument/2006/relationships/image" Target="../media/image92.png"/><Relationship Id="rId1" Type="http://schemas.openxmlformats.org/officeDocument/2006/relationships/tags" Target="../tags/tag11.xml"/><Relationship Id="rId6" Type="http://schemas.openxmlformats.org/officeDocument/2006/relationships/image" Target="../media/image85.png"/><Relationship Id="rId11" Type="http://schemas.openxmlformats.org/officeDocument/2006/relationships/image" Target="../media/image86.png"/><Relationship Id="rId5" Type="http://schemas.openxmlformats.org/officeDocument/2006/relationships/image" Target="../media/image27.png"/><Relationship Id="rId15" Type="http://schemas.openxmlformats.org/officeDocument/2006/relationships/image" Target="../media/image29.png"/><Relationship Id="rId10" Type="http://schemas.openxmlformats.org/officeDocument/2006/relationships/image" Target="../media/image83.png"/><Relationship Id="rId19" Type="http://schemas.openxmlformats.org/officeDocument/2006/relationships/image" Target="../media/image98.png"/><Relationship Id="rId4" Type="http://schemas.openxmlformats.org/officeDocument/2006/relationships/image" Target="../media/image26.jpeg"/><Relationship Id="rId9" Type="http://schemas.openxmlformats.org/officeDocument/2006/relationships/image" Target="../media/image89.png"/><Relationship Id="rId1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3" Type="http://schemas.openxmlformats.org/officeDocument/2006/relationships/notesSlide" Target="../notesSlides/notesSlide36.xml"/><Relationship Id="rId7" Type="http://schemas.openxmlformats.org/officeDocument/2006/relationships/image" Target="../media/image97.png"/><Relationship Id="rId12" Type="http://schemas.openxmlformats.org/officeDocument/2006/relationships/image" Target="../media/image86.png"/><Relationship Id="rId17" Type="http://schemas.openxmlformats.org/officeDocument/2006/relationships/image" Target="../media/image29.png"/><Relationship Id="rId2" Type="http://schemas.openxmlformats.org/officeDocument/2006/relationships/slideLayout" Target="../slideLayouts/slideLayout86.xml"/><Relationship Id="rId16" Type="http://schemas.microsoft.com/office/2007/relationships/hdphoto" Target="../media/hdphoto15.wdp"/><Relationship Id="rId1" Type="http://schemas.openxmlformats.org/officeDocument/2006/relationships/tags" Target="../tags/tag12.xml"/><Relationship Id="rId6" Type="http://schemas.openxmlformats.org/officeDocument/2006/relationships/image" Target="../media/image91.png"/><Relationship Id="rId11" Type="http://schemas.openxmlformats.org/officeDocument/2006/relationships/image" Target="../media/image83.png"/><Relationship Id="rId5" Type="http://schemas.openxmlformats.org/officeDocument/2006/relationships/image" Target="../media/image85.png"/><Relationship Id="rId15" Type="http://schemas.openxmlformats.org/officeDocument/2006/relationships/image" Target="../media/image42.png"/><Relationship Id="rId10" Type="http://schemas.openxmlformats.org/officeDocument/2006/relationships/image" Target="../media/image89.png"/><Relationship Id="rId4" Type="http://schemas.openxmlformats.org/officeDocument/2006/relationships/image" Target="../media/image26.jpeg"/><Relationship Id="rId9" Type="http://schemas.openxmlformats.org/officeDocument/2006/relationships/image" Target="../media/image94.png"/><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jpg"/><Relationship Id="rId7"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91.xml"/><Relationship Id="rId6" Type="http://schemas.openxmlformats.org/officeDocument/2006/relationships/image" Target="../media/image99.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91.xml"/><Relationship Id="rId6" Type="http://schemas.openxmlformats.org/officeDocument/2006/relationships/image" Target="../media/image102.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91.xml"/><Relationship Id="rId6" Type="http://schemas.openxmlformats.org/officeDocument/2006/relationships/image" Target="../media/image103.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91.xml"/><Relationship Id="rId6" Type="http://schemas.openxmlformats.org/officeDocument/2006/relationships/image" Target="../media/image104.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91.xml"/><Relationship Id="rId6" Type="http://schemas.openxmlformats.org/officeDocument/2006/relationships/image" Target="../media/image105.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86.xml"/><Relationship Id="rId6" Type="http://schemas.openxmlformats.org/officeDocument/2006/relationships/image" Target="../media/image106.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86.xml"/><Relationship Id="rId6" Type="http://schemas.openxmlformats.org/officeDocument/2006/relationships/image" Target="../media/image107.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6.jpg"/><Relationship Id="rId7" Type="http://schemas.openxmlformats.org/officeDocument/2006/relationships/hyperlink" Target="https://fnsharp.com/collections/knife-collections/products/chef-knife" TargetMode="External"/><Relationship Id="rId2" Type="http://schemas.openxmlformats.org/officeDocument/2006/relationships/notesSlide" Target="../notesSlides/notesSlide47.xml"/><Relationship Id="rId1" Type="http://schemas.openxmlformats.org/officeDocument/2006/relationships/slideLayout" Target="../slideLayouts/slideLayout91.xml"/><Relationship Id="rId6" Type="http://schemas.openxmlformats.org/officeDocument/2006/relationships/image" Target="../media/image67.png"/><Relationship Id="rId5" Type="http://schemas.openxmlformats.org/officeDocument/2006/relationships/image" Target="../media/image7.jpg"/><Relationship Id="rId10" Type="http://schemas.openxmlformats.org/officeDocument/2006/relationships/image" Target="../media/image76.png"/><Relationship Id="rId4" Type="http://schemas.openxmlformats.org/officeDocument/2006/relationships/hyperlink" Target="https://www.apglocal.com/green-background-texture/" TargetMode="External"/><Relationship Id="rId9" Type="http://schemas.openxmlformats.org/officeDocument/2006/relationships/hyperlink" Target="https://handypdf.com/pdf/school-lunch-menu-templat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7.jpg"/><Relationship Id="rId10" Type="http://schemas.openxmlformats.org/officeDocument/2006/relationships/image" Target="../media/image13.png"/><Relationship Id="rId4" Type="http://schemas.openxmlformats.org/officeDocument/2006/relationships/hyperlink" Target="https://www.apglocal.com/green-background-texture/" TargetMode="Externa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91.xml"/><Relationship Id="rId6" Type="http://schemas.openxmlformats.org/officeDocument/2006/relationships/image" Target="../media/image110.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91.xml"/><Relationship Id="rId6" Type="http://schemas.openxmlformats.org/officeDocument/2006/relationships/image" Target="../media/image112.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fnsharp.com/collections/knife-collections/products/chef-knife" TargetMode="External"/><Relationship Id="rId3" Type="http://schemas.openxmlformats.org/officeDocument/2006/relationships/notesSlide" Target="../notesSlides/notesSlide54.xml"/><Relationship Id="rId7" Type="http://schemas.openxmlformats.org/officeDocument/2006/relationships/image" Target="../media/image67.png"/><Relationship Id="rId2" Type="http://schemas.openxmlformats.org/officeDocument/2006/relationships/slideLayout" Target="../slideLayouts/slideLayout91.xml"/><Relationship Id="rId1" Type="http://schemas.openxmlformats.org/officeDocument/2006/relationships/tags" Target="../tags/tag13.xml"/><Relationship Id="rId6" Type="http://schemas.openxmlformats.org/officeDocument/2006/relationships/image" Target="../media/image7.jpg"/><Relationship Id="rId11" Type="http://schemas.microsoft.com/office/2007/relationships/hdphoto" Target="../media/hdphoto34.wdp"/><Relationship Id="rId5" Type="http://schemas.openxmlformats.org/officeDocument/2006/relationships/hyperlink" Target="https://www.apglocal.com/green-background-texture/" TargetMode="External"/><Relationship Id="rId10" Type="http://schemas.openxmlformats.org/officeDocument/2006/relationships/image" Target="../media/image114.png"/><Relationship Id="rId4" Type="http://schemas.openxmlformats.org/officeDocument/2006/relationships/image" Target="../media/image6.jpg"/><Relationship Id="rId9"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feesers.com/catalog/650998/" TargetMode="External"/><Relationship Id="rId13" Type="http://schemas.microsoft.com/office/2007/relationships/hdphoto" Target="../media/hdphoto37.wdp"/><Relationship Id="rId3" Type="http://schemas.openxmlformats.org/officeDocument/2006/relationships/image" Target="../media/image6.jpg"/><Relationship Id="rId7" Type="http://schemas.microsoft.com/office/2007/relationships/hdphoto" Target="../media/hdphoto35.wdp"/><Relationship Id="rId12"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91.xml"/><Relationship Id="rId6" Type="http://schemas.openxmlformats.org/officeDocument/2006/relationships/image" Target="../media/image115.png"/><Relationship Id="rId11" Type="http://schemas.openxmlformats.org/officeDocument/2006/relationships/hyperlink" Target="https://streetfoodpackaging.co.uk/collections/plastic-cups/products/clear-smoothie-cup-16oz" TargetMode="External"/><Relationship Id="rId5" Type="http://schemas.openxmlformats.org/officeDocument/2006/relationships/image" Target="../media/image7.jpg"/><Relationship Id="rId10" Type="http://schemas.microsoft.com/office/2007/relationships/hdphoto" Target="../media/hdphoto36.wdp"/><Relationship Id="rId4" Type="http://schemas.openxmlformats.org/officeDocument/2006/relationships/hyperlink" Target="https://www.apglocal.com/green-background-texture/" TargetMode="External"/><Relationship Id="rId9" Type="http://schemas.openxmlformats.org/officeDocument/2006/relationships/image" Target="../media/image116.png"/><Relationship Id="rId14" Type="http://schemas.openxmlformats.org/officeDocument/2006/relationships/hyperlink" Target="https://www.pinterest.com/pin/600315825322327560/" TargetMode="External"/></Relationships>
</file>

<file path=ppt/slides/_rels/slide57.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notesSlide" Target="../notesSlides/notesSlide57.xml"/><Relationship Id="rId7" Type="http://schemas.openxmlformats.org/officeDocument/2006/relationships/image" Target="../media/image118.png"/><Relationship Id="rId12" Type="http://schemas.openxmlformats.org/officeDocument/2006/relationships/hyperlink" Target="https://all-free-download.com/free-vector/GRADUATION-CAP.html" TargetMode="External"/><Relationship Id="rId2" Type="http://schemas.openxmlformats.org/officeDocument/2006/relationships/slideLayout" Target="../slideLayouts/slideLayout86.xml"/><Relationship Id="rId1" Type="http://schemas.openxmlformats.org/officeDocument/2006/relationships/tags" Target="../tags/tag14.xml"/><Relationship Id="rId6" Type="http://schemas.openxmlformats.org/officeDocument/2006/relationships/image" Target="../media/image7.jpg"/><Relationship Id="rId11" Type="http://schemas.microsoft.com/office/2007/relationships/hdphoto" Target="../media/hdphoto39.wdp"/><Relationship Id="rId5" Type="http://schemas.openxmlformats.org/officeDocument/2006/relationships/hyperlink" Target="https://www.apglocal.com/green-background-texture/" TargetMode="External"/><Relationship Id="rId10" Type="http://schemas.openxmlformats.org/officeDocument/2006/relationships/image" Target="../media/image119.png"/><Relationship Id="rId4" Type="http://schemas.openxmlformats.org/officeDocument/2006/relationships/image" Target="../media/image6.jpg"/><Relationship Id="rId9" Type="http://schemas.openxmlformats.org/officeDocument/2006/relationships/hyperlink" Target="https://www.vecteezy.com/vector-art/547779-graduation-studen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notesSlide" Target="../notesSlides/notesSlide9.xml"/><Relationship Id="rId7" Type="http://schemas.openxmlformats.org/officeDocument/2006/relationships/image" Target="../media/image14.png"/><Relationship Id="rId12" Type="http://schemas.microsoft.com/office/2007/relationships/hdphoto" Target="../media/hdphoto2.wdp"/><Relationship Id="rId2" Type="http://schemas.openxmlformats.org/officeDocument/2006/relationships/slideLayout" Target="../slideLayouts/slideLayout86.xml"/><Relationship Id="rId1" Type="http://schemas.openxmlformats.org/officeDocument/2006/relationships/tags" Target="../tags/tag1.xml"/><Relationship Id="rId6" Type="http://schemas.openxmlformats.org/officeDocument/2006/relationships/image" Target="../media/image7.jpg"/><Relationship Id="rId11" Type="http://schemas.openxmlformats.org/officeDocument/2006/relationships/image" Target="../media/image17.png"/><Relationship Id="rId5" Type="http://schemas.openxmlformats.org/officeDocument/2006/relationships/hyperlink" Target="https://www.apglocal.com/green-background-texture/" TargetMode="External"/><Relationship Id="rId10" Type="http://schemas.openxmlformats.org/officeDocument/2006/relationships/image" Target="../media/image16.png"/><Relationship Id="rId4" Type="http://schemas.openxmlformats.org/officeDocument/2006/relationships/image" Target="../media/image6.jpg"/><Relationship Id="rId9" Type="http://schemas.microsoft.com/office/2007/relationships/hdphoto" Target="../media/hdphoto1.wdp"/><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A7350192-B5E2-EFC7-A95F-FB8C74E58842}"/>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7" name="Picture 6" descr="Logo&#10;&#10;Description automatically generated">
            <a:extLst>
              <a:ext uri="{FF2B5EF4-FFF2-40B4-BE49-F238E27FC236}">
                <a16:creationId xmlns:a16="http://schemas.microsoft.com/office/drawing/2014/main" id="{F44F4D38-678F-3EF8-1C09-2CAF2B9277F4}"/>
              </a:ext>
            </a:extLst>
          </p:cNvPr>
          <p:cNvPicPr>
            <a:picLocks noChangeAspect="1"/>
          </p:cNvPicPr>
          <p:nvPr/>
        </p:nvPicPr>
        <p:blipFill>
          <a:blip r:embed="rId6"/>
          <a:stretch>
            <a:fillRect/>
          </a:stretch>
        </p:blipFill>
        <p:spPr>
          <a:xfrm>
            <a:off x="1830944" y="557211"/>
            <a:ext cx="8530112" cy="1438279"/>
          </a:xfrm>
          <a:prstGeom prst="rect">
            <a:avLst/>
          </a:prstGeom>
          <a:effectLst>
            <a:glow rad="101600">
              <a:schemeClr val="bg1">
                <a:alpha val="95000"/>
              </a:schemeClr>
            </a:glow>
          </a:effectLst>
        </p:spPr>
      </p:pic>
      <p:sp>
        <p:nvSpPr>
          <p:cNvPr id="2" name="Title 1">
            <a:extLst>
              <a:ext uri="{FF2B5EF4-FFF2-40B4-BE49-F238E27FC236}">
                <a16:creationId xmlns:a16="http://schemas.microsoft.com/office/drawing/2014/main" id="{F17435A5-3E99-4E0D-18DD-358D24EDA9FE}"/>
              </a:ext>
            </a:extLst>
          </p:cNvPr>
          <p:cNvSpPr>
            <a:spLocks noGrp="1"/>
          </p:cNvSpPr>
          <p:nvPr>
            <p:ph type="title"/>
          </p:nvPr>
        </p:nvSpPr>
        <p:spPr>
          <a:xfrm>
            <a:off x="1472141" y="3269901"/>
            <a:ext cx="9247721" cy="1325563"/>
          </a:xfrm>
        </p:spPr>
        <p:txBody>
          <a:bodyPr>
            <a:noAutofit/>
          </a:bodyPr>
          <a:lstStyle/>
          <a:p>
            <a:pPr algn="ctr"/>
            <a: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Meal Patterns</a:t>
            </a:r>
            <a:b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&amp;</a:t>
            </a:r>
            <a:b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Tree>
    <p:extLst>
      <p:ext uri="{BB962C8B-B14F-4D97-AF65-F5344CB8AC3E}">
        <p14:creationId xmlns:p14="http://schemas.microsoft.com/office/powerpoint/2010/main" val="74083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5DEA9E66-CA30-6104-B350-7C3E3EF63F57}"/>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9" name="TextBox 8">
            <a:extLst>
              <a:ext uri="{FF2B5EF4-FFF2-40B4-BE49-F238E27FC236}">
                <a16:creationId xmlns:a16="http://schemas.microsoft.com/office/drawing/2014/main" id="{7A87AEFB-FB54-27B5-83AA-0CB1A0E2DB1B}"/>
              </a:ext>
            </a:extLst>
          </p:cNvPr>
          <p:cNvSpPr txBox="1"/>
          <p:nvPr/>
        </p:nvSpPr>
        <p:spPr>
          <a:xfrm>
            <a:off x="1524000" y="430979"/>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2</a:t>
            </a:r>
          </a:p>
        </p:txBody>
      </p:sp>
      <p:sp>
        <p:nvSpPr>
          <p:cNvPr id="10" name="TextBox 9">
            <a:extLst>
              <a:ext uri="{FF2B5EF4-FFF2-40B4-BE49-F238E27FC236}">
                <a16:creationId xmlns:a16="http://schemas.microsoft.com/office/drawing/2014/main" id="{75D1112B-4E92-D8D7-13BA-C532CB96F8DB}"/>
              </a:ext>
            </a:extLst>
          </p:cNvPr>
          <p:cNvSpPr txBox="1"/>
          <p:nvPr/>
        </p:nvSpPr>
        <p:spPr>
          <a:xfrm>
            <a:off x="1524000" y="2214705"/>
            <a:ext cx="9144000" cy="3041858"/>
          </a:xfrm>
          <a:prstGeom prst="rect">
            <a:avLst/>
          </a:prstGeom>
          <a:noFill/>
        </p:spPr>
        <p:txBody>
          <a:bodyPr wrap="square" rtlCol="0">
            <a:spAutoFit/>
          </a:bodyPr>
          <a:lstStyle/>
          <a:p>
            <a:pPr algn="ctr">
              <a:lnSpc>
                <a:spcPts val="11500"/>
              </a:lnSpc>
            </a:pPr>
            <a:r>
              <a:rPr lang="en-US" sz="11500" b="1" dirty="0">
                <a:solidFill>
                  <a:schemeClr val="bg1"/>
                </a:solidFill>
                <a:latin typeface="Berlin Sans FB Demi" panose="020E0802020502020306" pitchFamily="34" charset="0"/>
              </a:rPr>
              <a:t>Offer Versus Serve</a:t>
            </a:r>
          </a:p>
        </p:txBody>
      </p:sp>
    </p:spTree>
    <p:extLst>
      <p:ext uri="{BB962C8B-B14F-4D97-AF65-F5344CB8AC3E}">
        <p14:creationId xmlns:p14="http://schemas.microsoft.com/office/powerpoint/2010/main" val="136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43FE3113-A722-D051-D169-5B7D2E39A438}"/>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a:spLocks noGrp="1"/>
          </p:cNvSpPr>
          <p:nvPr>
            <p:ph type="title"/>
          </p:nvPr>
        </p:nvSpPr>
        <p:spPr>
          <a:xfrm>
            <a:off x="1646428" y="557229"/>
            <a:ext cx="8899145" cy="788857"/>
          </a:xfrm>
          <a:effectLst>
            <a:outerShdw blurRad="50800" dist="38100" dir="8100000" algn="tr" rotWithShape="0">
              <a:prstClr val="black">
                <a:alpha val="40000"/>
              </a:prstClr>
            </a:outerShdw>
          </a:effectLst>
        </p:spPr>
        <p:txBody>
          <a:bodyPr>
            <a:noAutofit/>
          </a:bodyPr>
          <a:lstStyle/>
          <a:p>
            <a:pPr algn="ctr"/>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 </a:t>
            </a:r>
            <a:b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Tip Sheet</a:t>
            </a:r>
          </a:p>
        </p:txBody>
      </p:sp>
      <p:graphicFrame>
        <p:nvGraphicFramePr>
          <p:cNvPr id="12" name="Table 11">
            <a:extLst>
              <a:ext uri="{FF2B5EF4-FFF2-40B4-BE49-F238E27FC236}">
                <a16:creationId xmlns:a16="http://schemas.microsoft.com/office/drawing/2014/main" id="{163F2D26-2473-01AC-6D93-19902DB9DBF0}"/>
              </a:ext>
            </a:extLst>
          </p:cNvPr>
          <p:cNvGraphicFramePr>
            <a:graphicFrameLocks noGrp="1"/>
          </p:cNvGraphicFramePr>
          <p:nvPr>
            <p:extLst>
              <p:ext uri="{D42A27DB-BD31-4B8C-83A1-F6EECF244321}">
                <p14:modId xmlns:p14="http://schemas.microsoft.com/office/powerpoint/2010/main" val="1354916148"/>
              </p:ext>
            </p:extLst>
          </p:nvPr>
        </p:nvGraphicFramePr>
        <p:xfrm>
          <a:off x="2036923" y="1842001"/>
          <a:ext cx="8118154" cy="2219960"/>
        </p:xfrm>
        <a:graphic>
          <a:graphicData uri="http://schemas.openxmlformats.org/drawingml/2006/table">
            <a:tbl>
              <a:tblPr firstRow="1" bandRow="1">
                <a:tableStyleId>{073A0DAA-6AF3-43AB-8588-CEC1D06C72B9}</a:tableStyleId>
              </a:tblPr>
              <a:tblGrid>
                <a:gridCol w="4059077">
                  <a:extLst>
                    <a:ext uri="{9D8B030D-6E8A-4147-A177-3AD203B41FA5}">
                      <a16:colId xmlns:a16="http://schemas.microsoft.com/office/drawing/2014/main" val="3173846285"/>
                    </a:ext>
                  </a:extLst>
                </a:gridCol>
                <a:gridCol w="4059077">
                  <a:extLst>
                    <a:ext uri="{9D8B030D-6E8A-4147-A177-3AD203B41FA5}">
                      <a16:colId xmlns:a16="http://schemas.microsoft.com/office/drawing/2014/main" val="1970938244"/>
                    </a:ext>
                  </a:extLst>
                </a:gridCol>
              </a:tblGrid>
              <a:tr h="368300">
                <a:tc grid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K-12 BREAKFAST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MUST OFFER THESE FOOD ITEMS: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#1</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#2</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#3 (VEGAN)</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 JUICE</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graphicFrame>
        <p:nvGraphicFramePr>
          <p:cNvPr id="14" name="Table 13">
            <a:extLst>
              <a:ext uri="{FF2B5EF4-FFF2-40B4-BE49-F238E27FC236}">
                <a16:creationId xmlns:a16="http://schemas.microsoft.com/office/drawing/2014/main" id="{89EE7115-B635-4E4B-768A-AE269F1D8AE4}"/>
              </a:ext>
            </a:extLst>
          </p:cNvPr>
          <p:cNvGraphicFramePr>
            <a:graphicFrameLocks noGrp="1"/>
          </p:cNvGraphicFramePr>
          <p:nvPr>
            <p:extLst>
              <p:ext uri="{D42A27DB-BD31-4B8C-83A1-F6EECF244321}">
                <p14:modId xmlns:p14="http://schemas.microsoft.com/office/powerpoint/2010/main" val="2024692525"/>
              </p:ext>
            </p:extLst>
          </p:nvPr>
        </p:nvGraphicFramePr>
        <p:xfrm>
          <a:off x="2036753" y="4105674"/>
          <a:ext cx="8118494" cy="2219960"/>
        </p:xfrm>
        <a:graphic>
          <a:graphicData uri="http://schemas.openxmlformats.org/drawingml/2006/table">
            <a:tbl>
              <a:tblPr firstRow="1" bandRow="1">
                <a:tableStyleId>{073A0DAA-6AF3-43AB-8588-CEC1D06C72B9}</a:tableStyleId>
              </a:tblPr>
              <a:tblGrid>
                <a:gridCol w="4059247">
                  <a:extLst>
                    <a:ext uri="{9D8B030D-6E8A-4147-A177-3AD203B41FA5}">
                      <a16:colId xmlns:a16="http://schemas.microsoft.com/office/drawing/2014/main" val="3173846285"/>
                    </a:ext>
                  </a:extLst>
                </a:gridCol>
                <a:gridCol w="4059247">
                  <a:extLst>
                    <a:ext uri="{9D8B030D-6E8A-4147-A177-3AD203B41FA5}">
                      <a16:colId xmlns:a16="http://schemas.microsoft.com/office/drawing/2014/main" val="1970938244"/>
                    </a:ext>
                  </a:extLst>
                </a:gridCol>
              </a:tblGrid>
              <a:tr h="368300">
                <a:tc gridSpan="2">
                  <a:txBody>
                    <a:bodyPr/>
                    <a:lstStyle/>
                    <a:p>
                      <a:pPr algn="ctr"/>
                      <a:r>
                        <a:rPr lang="en-US" dirty="0"/>
                        <a:t>K-12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t>MUST OFFER MINIMUM REQUIRED AMOUNTS OF ALL 5 FOOD COMPONENTS:</a:t>
                      </a:r>
                    </a:p>
                    <a:p>
                      <a:pPr marL="640080" lvl="1" indent="-182880" algn="l">
                        <a:buFont typeface="Arial" panose="020B0604020202020204" pitchFamily="34" charset="0"/>
                        <a:buChar char="•"/>
                      </a:pPr>
                      <a:r>
                        <a:rPr lang="en-US" sz="1650" dirty="0"/>
                        <a:t>GRAIN</a:t>
                      </a:r>
                    </a:p>
                    <a:p>
                      <a:pPr marL="640080" lvl="1" indent="-182880" algn="l">
                        <a:buFont typeface="Arial" panose="020B0604020202020204" pitchFamily="34" charset="0"/>
                        <a:buChar char="•"/>
                      </a:pPr>
                      <a:r>
                        <a:rPr lang="en-US" sz="1650" dirty="0"/>
                        <a:t>MEAT/MEAT ALTERNATE</a:t>
                      </a:r>
                    </a:p>
                    <a:p>
                      <a:pPr marL="640080" lvl="1" indent="-182880" algn="l">
                        <a:buFont typeface="Arial" panose="020B0604020202020204" pitchFamily="34" charset="0"/>
                        <a:buChar char="•"/>
                      </a:pPr>
                      <a:r>
                        <a:rPr lang="en-US" sz="1650" dirty="0"/>
                        <a:t>VEGETABLE</a:t>
                      </a:r>
                    </a:p>
                    <a:p>
                      <a:pPr marL="640080" lvl="1" indent="-182880" algn="l">
                        <a:buFont typeface="Arial" panose="020B0604020202020204" pitchFamily="34" charset="0"/>
                        <a:buChar char="•"/>
                      </a:pPr>
                      <a:r>
                        <a:rPr lang="en-US" sz="1650" dirty="0"/>
                        <a:t>FRUIT</a:t>
                      </a:r>
                    </a:p>
                    <a:p>
                      <a:pPr marL="640080" lvl="1" indent="-182880" algn="l">
                        <a:buFont typeface="Arial" panose="020B0604020202020204" pitchFamily="34" charset="0"/>
                        <a:buChar char="•"/>
                      </a:pPr>
                      <a:r>
                        <a:rPr lang="en-US" sz="1650" dirty="0"/>
                        <a:t>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t>STUDENT MUST TAKE 3 COMPONENTS:</a:t>
                      </a:r>
                    </a:p>
                    <a:p>
                      <a:pPr algn="ctr"/>
                      <a:r>
                        <a:rPr lang="en-US" sz="1650" dirty="0"/>
                        <a:t>1 of the 3 components must be ½ cup fruit or ½ cup vegetable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spTree>
    <p:extLst>
      <p:ext uri="{BB962C8B-B14F-4D97-AF65-F5344CB8AC3E}">
        <p14:creationId xmlns:p14="http://schemas.microsoft.com/office/powerpoint/2010/main" val="273628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background with a black border&#10;&#10;Description automatically generated with medium confidence">
            <a:extLst>
              <a:ext uri="{FF2B5EF4-FFF2-40B4-BE49-F238E27FC236}">
                <a16:creationId xmlns:a16="http://schemas.microsoft.com/office/drawing/2014/main" id="{CD882272-BE1D-75D6-1D3F-8FB65CDE0D84}"/>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a:spLocks noGrp="1"/>
          </p:cNvSpPr>
          <p:nvPr>
            <p:ph type="title"/>
          </p:nvPr>
        </p:nvSpPr>
        <p:spPr>
          <a:xfrm>
            <a:off x="1037309" y="373992"/>
            <a:ext cx="7449671" cy="788857"/>
          </a:xfrm>
          <a:effectLst>
            <a:outerShdw blurRad="50800" dist="38100" dir="8100000" algn="tr" rotWithShape="0">
              <a:prstClr val="black">
                <a:alpha val="40000"/>
              </a:prstClr>
            </a:outerShdw>
          </a:effectLst>
        </p:spPr>
        <p:txBody>
          <a:bodyPr>
            <a:noAutofit/>
          </a:bodyPr>
          <a:lstStyle/>
          <a:p>
            <a:r>
              <a:rPr lang="en-US" sz="6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
        <p:nvSpPr>
          <p:cNvPr id="3" name="Content Placeholder 2"/>
          <p:cNvSpPr>
            <a:spLocks noGrp="1"/>
          </p:cNvSpPr>
          <p:nvPr>
            <p:ph idx="1"/>
          </p:nvPr>
        </p:nvSpPr>
        <p:spPr>
          <a:xfrm>
            <a:off x="1081187" y="1320181"/>
            <a:ext cx="10029625" cy="4113123"/>
          </a:xfrm>
          <a:noFill/>
        </p:spPr>
        <p:txBody>
          <a:bodyPr>
            <a:normAutofit/>
          </a:bodyPr>
          <a:lstStyle/>
          <a:p>
            <a:pPr marL="0" indent="0">
              <a:spcBef>
                <a:spcPts val="0"/>
              </a:spcBef>
              <a:spcAft>
                <a:spcPts val="1000"/>
              </a:spcAft>
              <a:buNone/>
              <a:defRPr/>
            </a:pPr>
            <a:r>
              <a:rPr lang="en-US" sz="3200" dirty="0">
                <a:solidFill>
                  <a:schemeClr val="bg1"/>
                </a:solidFill>
              </a:rPr>
              <a:t>Offer Versus Serve (OVS) allows students to decline some of the food items offered in the school meal programs.</a:t>
            </a:r>
          </a:p>
          <a:p>
            <a:pPr marL="0" indent="0">
              <a:spcBef>
                <a:spcPts val="0"/>
              </a:spcBef>
              <a:spcAft>
                <a:spcPts val="1000"/>
              </a:spcAft>
              <a:buNone/>
              <a:defRPr/>
            </a:pPr>
            <a:r>
              <a:rPr lang="en-US" sz="3200" dirty="0">
                <a:solidFill>
                  <a:schemeClr val="bg1"/>
                </a:solidFill>
              </a:rPr>
              <a:t>OVS guidelines are to be followed during:</a:t>
            </a:r>
          </a:p>
          <a:p>
            <a:pPr marL="0" indent="0">
              <a:spcBef>
                <a:spcPts val="0"/>
              </a:spcBef>
              <a:spcAft>
                <a:spcPts val="1000"/>
              </a:spcAft>
              <a:buNone/>
              <a:defRPr/>
            </a:pPr>
            <a:endParaRPr lang="en-US" dirty="0">
              <a:solidFill>
                <a:schemeClr val="bg1"/>
              </a:solidFill>
            </a:endParaRPr>
          </a:p>
        </p:txBody>
      </p:sp>
      <p:pic>
        <p:nvPicPr>
          <p:cNvPr id="6" name="Picture 5">
            <a:extLst>
              <a:ext uri="{FF2B5EF4-FFF2-40B4-BE49-F238E27FC236}">
                <a16:creationId xmlns:a16="http://schemas.microsoft.com/office/drawing/2014/main" id="{FE20497D-070C-4212-87EB-3B788DBE33E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968" b="98417" l="5024" r="93541">
                        <a14:foregroundMark x1="21531" y1="15104" x2="21531" y2="15104"/>
                        <a14:foregroundMark x1="23206" y1="13764" x2="23206" y2="13764"/>
                        <a14:foregroundMark x1="84569" y1="82217" x2="84569" y2="82217"/>
                        <a14:foregroundMark x1="84569" y1="82217" x2="84569" y2="82217"/>
                        <a14:foregroundMark x1="18062" y1="50670" x2="18062" y2="50670"/>
                        <a14:foregroundMark x1="81459" y1="51888" x2="81459" y2="51888"/>
                        <a14:foregroundMark x1="81100" y1="44093" x2="81100" y2="44093"/>
                        <a14:foregroundMark x1="90670" y1="44336" x2="90670" y2="44336"/>
                        <a14:foregroundMark x1="93541" y1="45067" x2="93541" y2="45067"/>
                        <a14:foregroundMark x1="5024" y1="42875" x2="5024" y2="42875"/>
                        <a14:foregroundMark x1="52392" y1="83800" x2="52392" y2="83800"/>
                        <a14:foregroundMark x1="49163" y1="98538" x2="49163" y2="98538"/>
                        <a14:foregroundMark x1="47967" y1="5968" x2="47967" y2="5968"/>
                        <a14:foregroundMark x1="46053" y1="84044" x2="46053" y2="84044"/>
                        <a14:foregroundMark x1="47249" y1="81242" x2="47249" y2="81242"/>
                        <a14:foregroundMark x1="44019" y1="82217" x2="44019" y2="82217"/>
                        <a14:foregroundMark x1="43660" y1="86724" x2="43660" y2="86724"/>
                        <a14:foregroundMark x1="43780" y1="83800" x2="43780" y2="83800"/>
                        <a14:foregroundMark x1="45694" y1="79537" x2="45694" y2="79537"/>
                        <a14:foregroundMark x1="48804" y1="79172" x2="48804" y2="79172"/>
                        <a14:foregroundMark x1="48923" y1="77832" x2="48923" y2="77832"/>
                        <a14:foregroundMark x1="44976" y1="80755" x2="44976" y2="80755"/>
                        <a14:foregroundMark x1="42703" y1="83069" x2="42703" y2="83069"/>
                        <a14:foregroundMark x1="42703" y1="85018" x2="42703" y2="85018"/>
                        <a14:foregroundMark x1="42823" y1="86358" x2="42823" y2="86358"/>
                        <a14:foregroundMark x1="43660" y1="88307" x2="43660" y2="88307"/>
                        <a14:foregroundMark x1="44617" y1="89647" x2="44617" y2="89647"/>
                        <a14:foregroundMark x1="47488" y1="92326" x2="47488" y2="92326"/>
                        <a14:foregroundMark x1="54067" y1="90378" x2="54067" y2="90378"/>
                        <a14:foregroundMark x1="54665" y1="88672" x2="54665" y2="88672"/>
                        <a14:foregroundMark x1="54665" y1="86480" x2="54665" y2="86480"/>
                        <a14:foregroundMark x1="54306" y1="84409" x2="54306" y2="84409"/>
                        <a14:foregroundMark x1="55263" y1="89647" x2="55263" y2="89647"/>
                        <a14:foregroundMark x1="52990" y1="88063" x2="52990" y2="88063"/>
                        <a14:foregroundMark x1="55263" y1="88429" x2="55263" y2="88429"/>
                        <a14:foregroundMark x1="54904" y1="87333" x2="54904" y2="87333"/>
                        <a14:foregroundMark x1="53349" y1="86967" x2="53349" y2="86967"/>
                        <a14:foregroundMark x1="56220" y1="87089" x2="56220" y2="87089"/>
                        <a14:foregroundMark x1="48325" y1="20097" x2="48325" y2="20097"/>
                        <a14:foregroundMark x1="48206" y1="16931" x2="48206" y2="16931"/>
                        <a14:foregroundMark x1="47010" y1="16565" x2="47010" y2="16565"/>
                        <a14:foregroundMark x1="47488" y1="15834" x2="47488" y2="15834"/>
                        <a14:foregroundMark x1="49163" y1="15591" x2="49163" y2="15591"/>
                        <a14:foregroundMark x1="48565" y1="24726" x2="48565" y2="24726"/>
                        <a14:foregroundMark x1="49761" y1="24726" x2="49761" y2="24726"/>
                        <a14:foregroundMark x1="47967" y1="24726" x2="47967" y2="24726"/>
                        <a14:foregroundMark x1="46890" y1="24726" x2="46890" y2="24726"/>
                        <a14:foregroundMark x1="43541" y1="72229" x2="58732" y2="85384"/>
                        <a14:foregroundMark x1="44737" y1="16443" x2="52512" y2="22655"/>
                      </a14:backgroundRemoval>
                    </a14:imgEffect>
                  </a14:imgLayer>
                </a14:imgProps>
              </a:ext>
              <a:ext uri="{28A0092B-C50C-407E-A947-70E740481C1C}">
                <a14:useLocalDpi xmlns:a14="http://schemas.microsoft.com/office/drawing/2010/main" val="0"/>
              </a:ext>
            </a:extLst>
          </a:blip>
          <a:srcRect l="3016" t="4330" r="3437" b="1857"/>
          <a:stretch/>
        </p:blipFill>
        <p:spPr>
          <a:xfrm>
            <a:off x="7135189" y="2855024"/>
            <a:ext cx="3684813" cy="3628984"/>
          </a:xfrm>
          <a:prstGeom prst="ellipse">
            <a:avLst/>
          </a:prstGeom>
          <a:ln w="57150">
            <a:solidFill>
              <a:sysClr val="window" lastClr="FFFFFF"/>
            </a:solidFill>
          </a:ln>
        </p:spPr>
      </p:pic>
      <p:sp>
        <p:nvSpPr>
          <p:cNvPr id="4" name="TextBox 3"/>
          <p:cNvSpPr txBox="1"/>
          <p:nvPr/>
        </p:nvSpPr>
        <p:spPr>
          <a:xfrm>
            <a:off x="1843150" y="3099617"/>
            <a:ext cx="4820887" cy="1415772"/>
          </a:xfrm>
          <a:prstGeom prst="rect">
            <a:avLst/>
          </a:prstGeom>
          <a:noFill/>
        </p:spPr>
        <p:txBody>
          <a:bodyPr wrap="square" rtlCol="0">
            <a:spAutoFit/>
          </a:bodyPr>
          <a:lstStyle/>
          <a:p>
            <a:pPr lvl="1" indent="-457200">
              <a:spcAft>
                <a:spcPts val="600"/>
              </a:spcAft>
              <a:buFont typeface="Wingdings" panose="05000000000000000000" pitchFamily="2" charset="2"/>
              <a:buChar char="Ø"/>
              <a:defRPr/>
            </a:pPr>
            <a:r>
              <a:rPr lang="en-US" sz="2800" dirty="0">
                <a:solidFill>
                  <a:schemeClr val="bg1"/>
                </a:solidFill>
              </a:rPr>
              <a:t>Breakfast service under SBP</a:t>
            </a:r>
          </a:p>
          <a:p>
            <a:pPr lvl="1" indent="-457200">
              <a:spcAft>
                <a:spcPts val="600"/>
              </a:spcAft>
              <a:buFont typeface="Wingdings" panose="05000000000000000000" pitchFamily="2" charset="2"/>
              <a:buChar char="Ø"/>
              <a:defRPr/>
            </a:pPr>
            <a:r>
              <a:rPr lang="en-US" sz="2800" dirty="0">
                <a:solidFill>
                  <a:schemeClr val="bg1"/>
                </a:solidFill>
              </a:rPr>
              <a:t>Lunch service under NSLP</a:t>
            </a:r>
          </a:p>
          <a:p>
            <a:endParaRPr lang="en-US" sz="2000" dirty="0">
              <a:solidFill>
                <a:schemeClr val="bg1"/>
              </a:solidFill>
            </a:endParaRPr>
          </a:p>
        </p:txBody>
      </p:sp>
    </p:spTree>
    <p:extLst>
      <p:ext uri="{BB962C8B-B14F-4D97-AF65-F5344CB8AC3E}">
        <p14:creationId xmlns:p14="http://schemas.microsoft.com/office/powerpoint/2010/main" val="2756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1000" tmFilter="0, 0; .2, .5; .8, .5; 1, 0"/>
                                        <p:tgtEl>
                                          <p:spTgt spid="6"/>
                                        </p:tgtEl>
                                      </p:cBhvr>
                                    </p:animEffect>
                                    <p:animScale>
                                      <p:cBhvr>
                                        <p:cTn id="1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8A4AAF8C-86D2-A4A3-4D8C-4DE55FBC6D93}"/>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4" name="TextBox 3">
            <a:extLst>
              <a:ext uri="{FF2B5EF4-FFF2-40B4-BE49-F238E27FC236}">
                <a16:creationId xmlns:a16="http://schemas.microsoft.com/office/drawing/2014/main" id="{20529F86-68DB-41EE-889E-5A1CAB2D1442}"/>
              </a:ext>
            </a:extLst>
          </p:cNvPr>
          <p:cNvSpPr txBox="1"/>
          <p:nvPr/>
        </p:nvSpPr>
        <p:spPr>
          <a:xfrm>
            <a:off x="1183812" y="1616924"/>
            <a:ext cx="4174130" cy="3554819"/>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food item</a:t>
            </a:r>
            <a:r>
              <a:rPr lang="en-US" sz="4000" dirty="0">
                <a:solidFill>
                  <a:schemeClr val="bg1"/>
                </a:solidFill>
              </a:rPr>
              <a:t> is a specific food offered that contains one or more food components.</a:t>
            </a:r>
          </a:p>
        </p:txBody>
      </p:sp>
      <p:cxnSp>
        <p:nvCxnSpPr>
          <p:cNvPr id="8" name="Straight Connector 7">
            <a:extLst>
              <a:ext uri="{FF2B5EF4-FFF2-40B4-BE49-F238E27FC236}">
                <a16:creationId xmlns:a16="http://schemas.microsoft.com/office/drawing/2014/main" id="{8B5F4005-9383-43DE-9A93-02E0C545C39C}"/>
              </a:ext>
            </a:extLst>
          </p:cNvPr>
          <p:cNvCxnSpPr>
            <a:cxnSpLocks/>
          </p:cNvCxnSpPr>
          <p:nvPr/>
        </p:nvCxnSpPr>
        <p:spPr>
          <a:xfrm>
            <a:off x="6092537" y="0"/>
            <a:ext cx="6927"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935481" y="-205586"/>
            <a:ext cx="4826102"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w="28575">
                  <a:solidFill>
                    <a:srgbClr val="000000"/>
                  </a:solidFill>
                </a:ln>
                <a:solidFill>
                  <a:schemeClr val="bg1"/>
                </a:solidFill>
                <a:latin typeface="Berlin Sans FB Demi" panose="020E0802020502020306" pitchFamily="34" charset="0"/>
              </a:rPr>
              <a:t>FOOD ITEM</a:t>
            </a:r>
            <a:endParaRPr lang="en-US" sz="6000" b="1" dirty="0">
              <a:ln w="28575">
                <a:solidFill>
                  <a:schemeClr val="bg1">
                    <a:lumMod val="65000"/>
                  </a:schemeClr>
                </a:solidFill>
              </a:ln>
              <a:solidFill>
                <a:schemeClr val="bg1"/>
              </a:solidFill>
              <a:latin typeface="Berlin Sans FB Demi" panose="020E0802020502020306" pitchFamily="34" charset="0"/>
            </a:endParaRP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6197248" y="-205587"/>
            <a:ext cx="5399809"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latin typeface="Berlin Sans FB Demi" panose="020E0802020502020306" pitchFamily="34" charset="0"/>
              </a:rPr>
              <a:t>COMPONENT</a:t>
            </a:r>
          </a:p>
        </p:txBody>
      </p:sp>
      <p:sp>
        <p:nvSpPr>
          <p:cNvPr id="19" name="TextBox 18">
            <a:extLst>
              <a:ext uri="{FF2B5EF4-FFF2-40B4-BE49-F238E27FC236}">
                <a16:creationId xmlns:a16="http://schemas.microsoft.com/office/drawing/2014/main" id="{873638F6-3DEB-4D4B-B1BB-2DB6E10A2C2B}"/>
              </a:ext>
            </a:extLst>
          </p:cNvPr>
          <p:cNvSpPr txBox="1"/>
          <p:nvPr/>
        </p:nvSpPr>
        <p:spPr>
          <a:xfrm>
            <a:off x="6834059" y="1616924"/>
            <a:ext cx="3947582" cy="2977738"/>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component</a:t>
            </a:r>
            <a:r>
              <a:rPr lang="en-US" sz="4000" b="1" i="1" dirty="0">
                <a:solidFill>
                  <a:schemeClr val="bg1"/>
                </a:solidFill>
              </a:rPr>
              <a:t> </a:t>
            </a:r>
            <a:r>
              <a:rPr lang="en-US" sz="4000" dirty="0">
                <a:solidFill>
                  <a:schemeClr val="bg1"/>
                </a:solidFill>
              </a:rPr>
              <a:t>is one of the food groups offered in a reimbursable meal.</a:t>
            </a:r>
          </a:p>
        </p:txBody>
      </p:sp>
    </p:spTree>
    <p:custDataLst>
      <p:tags r:id="rId1"/>
    </p:custDataLst>
    <p:extLst>
      <p:ext uri="{BB962C8B-B14F-4D97-AF65-F5344CB8AC3E}">
        <p14:creationId xmlns:p14="http://schemas.microsoft.com/office/powerpoint/2010/main" val="243263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3EA49113-7D34-8913-A8D1-DCF9BBBEC2C8}"/>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2" name="Title 1"/>
          <p:cNvSpPr>
            <a:spLocks noGrp="1"/>
          </p:cNvSpPr>
          <p:nvPr>
            <p:ph type="title"/>
          </p:nvPr>
        </p:nvSpPr>
        <p:spPr>
          <a:xfrm>
            <a:off x="1876268" y="916658"/>
            <a:ext cx="2760965" cy="636705"/>
          </a:xfrm>
          <a:effectLst/>
        </p:spPr>
        <p:txBody>
          <a:bodyPr>
            <a:noAutofit/>
          </a:bodyPr>
          <a:lstStyle/>
          <a:p>
            <a:pPr algn="ctr">
              <a:lnSpc>
                <a:spcPct val="90000"/>
              </a:lnSpc>
            </a:pP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Items</a:t>
            </a:r>
          </a:p>
        </p:txBody>
      </p:sp>
      <p:sp>
        <p:nvSpPr>
          <p:cNvPr id="9" name="Title 1">
            <a:extLst>
              <a:ext uri="{FF2B5EF4-FFF2-40B4-BE49-F238E27FC236}">
                <a16:creationId xmlns:a16="http://schemas.microsoft.com/office/drawing/2014/main" id="{B51DC696-C309-469B-AC6A-A1217A4C4913}"/>
              </a:ext>
            </a:extLst>
          </p:cNvPr>
          <p:cNvSpPr txBox="1">
            <a:spLocks/>
          </p:cNvSpPr>
          <p:nvPr/>
        </p:nvSpPr>
        <p:spPr>
          <a:xfrm>
            <a:off x="7000120" y="851536"/>
            <a:ext cx="4418141" cy="63670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Components </a:t>
            </a:r>
          </a:p>
        </p:txBody>
      </p:sp>
      <p:cxnSp>
        <p:nvCxnSpPr>
          <p:cNvPr id="8" name="Straight Connector 7">
            <a:extLst>
              <a:ext uri="{FF2B5EF4-FFF2-40B4-BE49-F238E27FC236}">
                <a16:creationId xmlns:a16="http://schemas.microsoft.com/office/drawing/2014/main" id="{8B5F4005-9383-43DE-9A93-02E0C545C39C}"/>
              </a:ext>
            </a:extLst>
          </p:cNvPr>
          <p:cNvCxnSpPr/>
          <p:nvPr/>
        </p:nvCxnSpPr>
        <p:spPr>
          <a:xfrm>
            <a:off x="6096000" y="0"/>
            <a:ext cx="0"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1228411" y="150387"/>
            <a:ext cx="3940901" cy="87149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Breakfast</a:t>
            </a: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7612657" y="150387"/>
            <a:ext cx="3193069" cy="87149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Lunch</a:t>
            </a:r>
          </a:p>
        </p:txBody>
      </p:sp>
      <p:pic>
        <p:nvPicPr>
          <p:cNvPr id="21" name="Picture 20">
            <a:extLst>
              <a:ext uri="{FF2B5EF4-FFF2-40B4-BE49-F238E27FC236}">
                <a16:creationId xmlns:a16="http://schemas.microsoft.com/office/drawing/2014/main" id="{11F9A301-B61C-42D6-B40F-A2F8075DA51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4179605" y="4650849"/>
            <a:ext cx="915257" cy="1560976"/>
          </a:xfrm>
          <a:prstGeom prst="trapezoid">
            <a:avLst>
              <a:gd name="adj" fmla="val 3489"/>
            </a:avLst>
          </a:prstGeom>
        </p:spPr>
      </p:pic>
      <p:pic>
        <p:nvPicPr>
          <p:cNvPr id="23" name="D14BEEA6-0D2C-4107-A470-7D81FDA5BF76" descr="D14BEEA6-0D2C-4107-A470-7D81FDA5BF76">
            <a:extLst>
              <a:ext uri="{FF2B5EF4-FFF2-40B4-BE49-F238E27FC236}">
                <a16:creationId xmlns:a16="http://schemas.microsoft.com/office/drawing/2014/main" id="{6F98ED83-496B-4BA5-915B-029AEC20CC7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76906" y="4826668"/>
            <a:ext cx="1507136" cy="150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Los Cabos Bean and Cheddar Cheese Burrito, 3.25 Ounce -- 120 per cas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6766" t="36354" r="17007" b="37722"/>
          <a:stretch/>
        </p:blipFill>
        <p:spPr bwMode="auto">
          <a:xfrm>
            <a:off x="1693873" y="1778821"/>
            <a:ext cx="2585086" cy="1011899"/>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3092" descr="A close-up of a container of cinnamon toast crunch&#10;&#10;Description automatically generated with medium confidence">
            <a:extLst>
              <a:ext uri="{FF2B5EF4-FFF2-40B4-BE49-F238E27FC236}">
                <a16:creationId xmlns:a16="http://schemas.microsoft.com/office/drawing/2014/main" id="{3CB0EA03-3748-7BA1-FD3F-46E4D85CD1D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92" b="97125" l="10000" r="90000">
                        <a14:foregroundMark x1="18723" y1="12780" x2="18723" y2="12780"/>
                        <a14:foregroundMark x1="81489" y1="12460" x2="81489" y2="12460"/>
                        <a14:foregroundMark x1="82766" y1="12460" x2="82766" y2="12460"/>
                        <a14:foregroundMark x1="80426" y1="9585" x2="80426" y2="9585"/>
                        <a14:foregroundMark x1="81915" y1="10863" x2="81915" y2="10863"/>
                        <a14:foregroundMark x1="53404" y1="89457" x2="53404" y2="89457"/>
                        <a14:foregroundMark x1="43191" y1="92332" x2="61489" y2="88179"/>
                        <a14:foregroundMark x1="51915" y1="97125" x2="51915" y2="97125"/>
                        <a14:foregroundMark x1="42766" y1="5431" x2="49149" y2="4792"/>
                        <a14:foregroundMark x1="74255" y1="7348" x2="78511" y2="10224"/>
                        <a14:foregroundMark x1="76383" y1="8626" x2="79574" y2="11821"/>
                        <a14:foregroundMark x1="77021" y1="7987" x2="79362" y2="10863"/>
                        <a14:foregroundMark x1="76596" y1="7668" x2="80638" y2="10863"/>
                        <a14:foregroundMark x1="77660" y1="7348" x2="80000" y2="9265"/>
                        <a14:backgroundMark x1="64681" y1="97125" x2="59787" y2="99681"/>
                      </a14:backgroundRemoval>
                    </a14:imgEffect>
                  </a14:imgLayer>
                </a14:imgProps>
              </a:ext>
              <a:ext uri="{837473B0-CC2E-450A-ABE3-18F120FF3D39}">
                <a1611:picAttrSrcUrl xmlns:a1611="http://schemas.microsoft.com/office/drawing/2016/11/main" r:id="rId15"/>
              </a:ext>
            </a:extLst>
          </a:blip>
          <a:stretch>
            <a:fillRect/>
          </a:stretch>
        </p:blipFill>
        <p:spPr>
          <a:xfrm>
            <a:off x="2049834" y="3071537"/>
            <a:ext cx="2129770" cy="1418336"/>
          </a:xfrm>
          <a:prstGeom prst="rect">
            <a:avLst/>
          </a:prstGeom>
        </p:spPr>
      </p:pic>
      <p:pic>
        <p:nvPicPr>
          <p:cNvPr id="15" name="Picture 14">
            <a:extLst>
              <a:ext uri="{FF2B5EF4-FFF2-40B4-BE49-F238E27FC236}">
                <a16:creationId xmlns:a16="http://schemas.microsoft.com/office/drawing/2014/main" id="{05BB13E6-2403-25D1-38E8-382AFF1C6F50}"/>
              </a:ext>
            </a:extLst>
          </p:cNvPr>
          <p:cNvPicPr>
            <a:picLocks noChangeAspect="1"/>
          </p:cNvPicPr>
          <p:nvPr/>
        </p:nvPicPr>
        <p:blipFill>
          <a:blip r:embed="rId16"/>
          <a:srcRect/>
          <a:stretch/>
        </p:blipFill>
        <p:spPr>
          <a:xfrm>
            <a:off x="6467605" y="1665005"/>
            <a:ext cx="1698319" cy="1682007"/>
          </a:xfrm>
          <a:prstGeom prst="rect">
            <a:avLst/>
          </a:prstGeom>
        </p:spPr>
      </p:pic>
      <p:pic>
        <p:nvPicPr>
          <p:cNvPr id="17" name="Picture 16">
            <a:extLst>
              <a:ext uri="{FF2B5EF4-FFF2-40B4-BE49-F238E27FC236}">
                <a16:creationId xmlns:a16="http://schemas.microsoft.com/office/drawing/2014/main" id="{99240DA8-46BC-4760-254C-95A17457F667}"/>
              </a:ext>
            </a:extLst>
          </p:cNvPr>
          <p:cNvPicPr>
            <a:picLocks noChangeAspect="1"/>
          </p:cNvPicPr>
          <p:nvPr/>
        </p:nvPicPr>
        <p:blipFill>
          <a:blip r:embed="rId17"/>
          <a:srcRect/>
          <a:stretch/>
        </p:blipFill>
        <p:spPr>
          <a:xfrm>
            <a:off x="7517691" y="5068127"/>
            <a:ext cx="1860200" cy="1560976"/>
          </a:xfrm>
          <a:prstGeom prst="rect">
            <a:avLst/>
          </a:prstGeom>
        </p:spPr>
      </p:pic>
      <p:pic>
        <p:nvPicPr>
          <p:cNvPr id="19" name="Picture 18">
            <a:extLst>
              <a:ext uri="{FF2B5EF4-FFF2-40B4-BE49-F238E27FC236}">
                <a16:creationId xmlns:a16="http://schemas.microsoft.com/office/drawing/2014/main" id="{495421C7-D5E5-8B21-372B-0733041EE024}"/>
              </a:ext>
            </a:extLst>
          </p:cNvPr>
          <p:cNvPicPr>
            <a:picLocks noChangeAspect="1"/>
          </p:cNvPicPr>
          <p:nvPr/>
        </p:nvPicPr>
        <p:blipFill>
          <a:blip r:embed="rId18"/>
          <a:srcRect/>
          <a:stretch/>
        </p:blipFill>
        <p:spPr>
          <a:xfrm>
            <a:off x="8326531" y="3472874"/>
            <a:ext cx="2579284" cy="1692877"/>
          </a:xfrm>
          <a:prstGeom prst="rect">
            <a:avLst/>
          </a:prstGeom>
        </p:spPr>
      </p:pic>
      <p:pic>
        <p:nvPicPr>
          <p:cNvPr id="22" name="Picture 21">
            <a:extLst>
              <a:ext uri="{FF2B5EF4-FFF2-40B4-BE49-F238E27FC236}">
                <a16:creationId xmlns:a16="http://schemas.microsoft.com/office/drawing/2014/main" id="{C0D9BFF3-8E65-6999-90CC-577030FA5F24}"/>
              </a:ext>
            </a:extLst>
          </p:cNvPr>
          <p:cNvPicPr>
            <a:picLocks noChangeAspect="1"/>
          </p:cNvPicPr>
          <p:nvPr/>
        </p:nvPicPr>
        <p:blipFill>
          <a:blip r:embed="rId19"/>
          <a:srcRect/>
          <a:stretch/>
        </p:blipFill>
        <p:spPr>
          <a:xfrm>
            <a:off x="6496368" y="3473501"/>
            <a:ext cx="1734102" cy="1692877"/>
          </a:xfrm>
          <a:prstGeom prst="rect">
            <a:avLst/>
          </a:prstGeom>
        </p:spPr>
      </p:pic>
      <p:pic>
        <p:nvPicPr>
          <p:cNvPr id="3" name="Picture 2" descr="A red apple with water drops on it&#10;&#10;Description automatically generated">
            <a:extLst>
              <a:ext uri="{FF2B5EF4-FFF2-40B4-BE49-F238E27FC236}">
                <a16:creationId xmlns:a16="http://schemas.microsoft.com/office/drawing/2014/main" id="{E42EB6B9-14D8-FE62-CA20-A04087B461E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837473B0-CC2E-450A-ABE3-18F120FF3D39}">
                <a1611:picAttrSrcUrl xmlns:a1611="http://schemas.microsoft.com/office/drawing/2016/11/main" r:id="rId22"/>
              </a:ext>
            </a:extLst>
          </a:blip>
          <a:stretch>
            <a:fillRect/>
          </a:stretch>
        </p:blipFill>
        <p:spPr>
          <a:xfrm>
            <a:off x="2371595" y="4602139"/>
            <a:ext cx="1876090" cy="1853207"/>
          </a:xfrm>
          <a:prstGeom prst="rect">
            <a:avLst/>
          </a:prstGeom>
        </p:spPr>
      </p:pic>
      <p:pic>
        <p:nvPicPr>
          <p:cNvPr id="4" name="Picture 3">
            <a:extLst>
              <a:ext uri="{FF2B5EF4-FFF2-40B4-BE49-F238E27FC236}">
                <a16:creationId xmlns:a16="http://schemas.microsoft.com/office/drawing/2014/main" id="{A546CC97-723A-04E6-7F88-B553F8BEECA1}"/>
              </a:ext>
            </a:extLst>
          </p:cNvPr>
          <p:cNvPicPr>
            <a:picLocks noChangeAspect="1"/>
          </p:cNvPicPr>
          <p:nvPr/>
        </p:nvPicPr>
        <p:blipFill>
          <a:blip r:embed="rId23"/>
          <a:srcRect/>
          <a:stretch/>
        </p:blipFill>
        <p:spPr>
          <a:xfrm>
            <a:off x="8728485" y="1712163"/>
            <a:ext cx="1734006" cy="1588291"/>
          </a:xfrm>
          <a:prstGeom prst="rect">
            <a:avLst/>
          </a:prstGeom>
        </p:spPr>
      </p:pic>
    </p:spTree>
    <p:custDataLst>
      <p:tags r:id="rId1"/>
    </p:custDataLst>
    <p:extLst>
      <p:ext uri="{BB962C8B-B14F-4D97-AF65-F5344CB8AC3E}">
        <p14:creationId xmlns:p14="http://schemas.microsoft.com/office/powerpoint/2010/main" val="157127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B69FCEAF-5A6C-8B2F-11E5-2B6F2FCEF8A7}"/>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a:spLocks noGrp="1"/>
          </p:cNvSpPr>
          <p:nvPr>
            <p:ph type="title"/>
          </p:nvPr>
        </p:nvSpPr>
        <p:spPr>
          <a:xfrm>
            <a:off x="1486704" y="183222"/>
            <a:ext cx="7743825" cy="1143000"/>
          </a:xfrm>
          <a:effectLst>
            <a:outerShdw blurRad="50800" dist="38100" dir="8100000" algn="tr" rotWithShape="0">
              <a:prstClr val="black">
                <a:alpha val="40000"/>
              </a:prstClr>
            </a:outerShdw>
          </a:effectLst>
        </p:spPr>
        <p:txBody>
          <a:bodyPr>
            <a:normAutofit/>
          </a:bodyPr>
          <a:lstStyle/>
          <a:p>
            <a:pPr algn="l"/>
            <a:r>
              <a:rPr lang="en-US" sz="6000" dirty="0">
                <a:solidFill>
                  <a:schemeClr val="bg1"/>
                </a:solidFill>
                <a:latin typeface="Berlin Sans FB Demi" panose="020E0802020502020306" pitchFamily="34" charset="0"/>
              </a:rPr>
              <a:t>Point of Service</a:t>
            </a:r>
          </a:p>
        </p:txBody>
      </p:sp>
      <p:sp>
        <p:nvSpPr>
          <p:cNvPr id="3" name="Content Placeholder 2"/>
          <p:cNvSpPr>
            <a:spLocks noGrp="1"/>
          </p:cNvSpPr>
          <p:nvPr>
            <p:ph idx="1"/>
          </p:nvPr>
        </p:nvSpPr>
        <p:spPr>
          <a:xfrm>
            <a:off x="1565423" y="1326222"/>
            <a:ext cx="10042078" cy="4742348"/>
          </a:xfrm>
          <a:noFill/>
        </p:spPr>
        <p:txBody>
          <a:bodyPr>
            <a:normAutofit/>
          </a:bodyPr>
          <a:lstStyle/>
          <a:p>
            <a:pPr>
              <a:lnSpc>
                <a:spcPts val="3300"/>
              </a:lnSpc>
            </a:pPr>
            <a:r>
              <a:rPr lang="en-US" sz="3200" dirty="0">
                <a:solidFill>
                  <a:schemeClr val="bg1"/>
                </a:solidFill>
              </a:rPr>
              <a:t>Point of Service (POS) is when a determination can be made that all meal components have been offered and a reimbursable meal has been served to an eligible child.</a:t>
            </a:r>
          </a:p>
        </p:txBody>
      </p:sp>
      <p:sp>
        <p:nvSpPr>
          <p:cNvPr id="9" name="Rectangle 8">
            <a:extLst>
              <a:ext uri="{FF2B5EF4-FFF2-40B4-BE49-F238E27FC236}">
                <a16:creationId xmlns:a16="http://schemas.microsoft.com/office/drawing/2014/main" id="{85233BF3-4DB2-4845-9394-085692F42558}"/>
              </a:ext>
            </a:extLst>
          </p:cNvPr>
          <p:cNvSpPr/>
          <p:nvPr/>
        </p:nvSpPr>
        <p:spPr>
          <a:xfrm>
            <a:off x="3912899" y="2902826"/>
            <a:ext cx="7525895" cy="2769989"/>
          </a:xfrm>
          <a:prstGeom prst="rect">
            <a:avLst/>
          </a:prstGeom>
        </p:spPr>
        <p:txBody>
          <a:bodyPr wrap="square">
            <a:spAutoFit/>
          </a:bodyPr>
          <a:lstStyle/>
          <a:p>
            <a:pPr marL="400050" lvl="1">
              <a:lnSpc>
                <a:spcPts val="3300"/>
              </a:lnSpc>
              <a:spcAft>
                <a:spcPts val="600"/>
              </a:spcAft>
            </a:pPr>
            <a:r>
              <a:rPr lang="en-US" sz="2800" dirty="0">
                <a:solidFill>
                  <a:schemeClr val="bg1"/>
                </a:solidFill>
              </a:rPr>
              <a:t>This procedure is the same for breakfast and lunch and occurs at the end of the serving line.</a:t>
            </a:r>
          </a:p>
          <a:p>
            <a:pPr marL="1097280" lvl="1" indent="-457200">
              <a:spcAft>
                <a:spcPts val="600"/>
              </a:spcAft>
              <a:buFont typeface="Wingdings" panose="05000000000000000000" pitchFamily="2" charset="2"/>
              <a:buChar char="Ø"/>
            </a:pPr>
            <a:r>
              <a:rPr lang="en-US" sz="2600" dirty="0">
                <a:solidFill>
                  <a:schemeClr val="bg1"/>
                </a:solidFill>
              </a:rPr>
              <a:t>Breakfast - POS or </a:t>
            </a:r>
            <a:r>
              <a:rPr lang="en-US" sz="2600" i="1" dirty="0">
                <a:solidFill>
                  <a:schemeClr val="bg1"/>
                </a:solidFill>
              </a:rPr>
              <a:t>5 Day Breakfast Meal </a:t>
            </a:r>
          </a:p>
          <a:p>
            <a:pPr marL="640080" lvl="1">
              <a:spcAft>
                <a:spcPts val="600"/>
              </a:spcAft>
            </a:pPr>
            <a:r>
              <a:rPr lang="en-US" sz="2600" i="1" dirty="0">
                <a:solidFill>
                  <a:schemeClr val="bg1"/>
                </a:solidFill>
              </a:rPr>
              <a:t>	   Count Form</a:t>
            </a:r>
          </a:p>
          <a:p>
            <a:pPr marL="1097280" lvl="1" indent="-457200">
              <a:spcAft>
                <a:spcPts val="600"/>
              </a:spcAft>
              <a:buFont typeface="Wingdings" panose="05000000000000000000" pitchFamily="2" charset="2"/>
              <a:buChar char="Ø"/>
            </a:pPr>
            <a:r>
              <a:rPr lang="en-US" sz="2600" dirty="0">
                <a:solidFill>
                  <a:schemeClr val="bg1"/>
                </a:solidFill>
              </a:rPr>
              <a:t>Lunch- POS or </a:t>
            </a:r>
            <a:r>
              <a:rPr lang="en-US" sz="2600" i="1" dirty="0">
                <a:solidFill>
                  <a:schemeClr val="bg1"/>
                </a:solidFill>
              </a:rPr>
              <a:t>Lunch Meal Count Form </a:t>
            </a:r>
            <a:r>
              <a:rPr lang="en-US" sz="2600" dirty="0">
                <a:solidFill>
                  <a:schemeClr val="bg1"/>
                </a:solidFill>
              </a:rPr>
              <a:t>(POS failure)</a:t>
            </a:r>
            <a:endParaRPr lang="en-US" sz="2600" i="1" dirty="0">
              <a:solidFill>
                <a:schemeClr val="bg1"/>
              </a:solidFill>
            </a:endParaRPr>
          </a:p>
        </p:txBody>
      </p:sp>
      <p:pic>
        <p:nvPicPr>
          <p:cNvPr id="5" name="Picture 4" descr="A screen shot of a computer monitor&#10;&#10;Description automatically generated">
            <a:extLst>
              <a:ext uri="{FF2B5EF4-FFF2-40B4-BE49-F238E27FC236}">
                <a16:creationId xmlns:a16="http://schemas.microsoft.com/office/drawing/2014/main" id="{9DA405B3-7123-48DF-BF0B-C035095759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125" b="90000" l="1500" r="99250">
                        <a14:foregroundMark x1="1917" y1="7375" x2="35333" y2="9875"/>
                        <a14:foregroundMark x1="35333" y1="9875" x2="61167" y2="9750"/>
                        <a14:foregroundMark x1="61167" y1="9750" x2="91917" y2="10813"/>
                        <a14:foregroundMark x1="1583" y1="7375" x2="12417" y2="55937"/>
                        <a14:foregroundMark x1="37667" y1="59000" x2="34417" y2="71750"/>
                        <a14:foregroundMark x1="34417" y1="71750" x2="48750" y2="80938"/>
                        <a14:foregroundMark x1="48750" y1="80938" x2="66917" y2="82375"/>
                        <a14:foregroundMark x1="66917" y1="82375" x2="78250" y2="74438"/>
                        <a14:foregroundMark x1="78250" y1="74438" x2="79333" y2="62563"/>
                        <a14:foregroundMark x1="79333" y1="62563" x2="69417" y2="52750"/>
                        <a14:foregroundMark x1="69417" y1="52750" x2="55000" y2="50250"/>
                        <a14:foregroundMark x1="50417" y1="54750" x2="59000" y2="71563"/>
                        <a14:foregroundMark x1="59000" y1="71563" x2="60417" y2="72813"/>
                        <a14:foregroundMark x1="9167" y1="51688" x2="36583" y2="47250"/>
                        <a14:foregroundMark x1="98229" y1="49586" x2="99250" y2="49625"/>
                        <a14:foregroundMark x1="36583" y1="47250" x2="95378" y2="49478"/>
                        <a14:foregroundMark x1="28417" y1="57188" x2="23583" y2="69000"/>
                        <a14:foregroundMark x1="23583" y1="69000" x2="27000" y2="81375"/>
                        <a14:foregroundMark x1="27000" y1="81375" x2="37083" y2="84000"/>
                        <a14:foregroundMark x1="67250" y1="55937" x2="69667" y2="68750"/>
                        <a14:foregroundMark x1="20333" y1="86625" x2="59583" y2="89063"/>
                        <a14:foregroundMark x1="59583" y1="89063" x2="71833" y2="88688"/>
                        <a14:foregroundMark x1="71000" y1="86875" x2="75083" y2="83625"/>
                        <a14:foregroundMark x1="65583" y1="58000" x2="64250" y2="66125"/>
                        <a14:foregroundMark x1="81083" y1="75688" x2="80000" y2="81750"/>
                        <a14:foregroundMark x1="73750" y1="84813" x2="80250" y2="85438"/>
                        <a14:foregroundMark x1="48750" y1="89500" x2="52833" y2="89063"/>
                        <a14:foregroundMark x1="88417" y1="7313" x2="92750" y2="7938"/>
                        <a14:foregroundMark x1="94583" y1="6125" x2="93333" y2="20125"/>
                        <a14:foregroundMark x1="94000" y1="25438" x2="89000" y2="45125"/>
                        <a14:foregroundMark x1="16500" y1="11000" x2="9000" y2="20875"/>
                        <a14:foregroundMark x1="9000" y1="20875" x2="9000" y2="20938"/>
                        <a14:foregroundMark x1="38083" y1="82750" x2="56500" y2="84125"/>
                        <a14:foregroundMark x1="70500" y1="82938" x2="77833" y2="80688"/>
                        <a14:foregroundMark x1="51250" y1="27125" x2="59083" y2="25438"/>
                        <a14:backgroundMark x1="98417" y1="23000" x2="99750" y2="28875"/>
                        <a14:backgroundMark x1="98667" y1="22625" x2="96500" y2="28500"/>
                        <a14:backgroundMark x1="99250" y1="21563" x2="99250" y2="25063"/>
                        <a14:backgroundMark x1="98083" y1="29313" x2="99750" y2="46813"/>
                        <a14:backgroundMark x1="97333" y1="47188" x2="96500" y2="50875"/>
                        <a14:backgroundMark x1="99333" y1="10063" x2="99750" y2="11625"/>
                        <a14:backgroundMark x1="14667" y1="57688" x2="23583" y2="57125"/>
                        <a14:backgroundMark x1="97583" y1="11188" x2="99083" y2="21813"/>
                        <a14:backgroundMark x1="1750" y1="39375" x2="1750" y2="34625"/>
                        <a14:backgroundMark x1="583" y1="32313" x2="750" y2="31375"/>
                        <a14:backgroundMark x1="750" y1="29250" x2="333" y2="27688"/>
                        <a14:backgroundMark x1="583" y1="32750" x2="750" y2="33188"/>
                        <a14:backgroundMark x1="167" y1="24188" x2="167" y2="26500"/>
                      </a14:backgroundRemoval>
                    </a14:imgEffect>
                  </a14:imgLayer>
                </a14:imgProps>
              </a:ext>
            </a:extLst>
          </a:blip>
          <a:srcRect r="1430"/>
          <a:stretch/>
        </p:blipFill>
        <p:spPr>
          <a:xfrm>
            <a:off x="1486704" y="2775806"/>
            <a:ext cx="2533744" cy="3275875"/>
          </a:xfrm>
          <a:prstGeom prst="rect">
            <a:avLst/>
          </a:prstGeom>
        </p:spPr>
      </p:pic>
    </p:spTree>
    <p:extLst>
      <p:ext uri="{BB962C8B-B14F-4D97-AF65-F5344CB8AC3E}">
        <p14:creationId xmlns:p14="http://schemas.microsoft.com/office/powerpoint/2010/main" val="164155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9861466F-414B-DE48-21B2-55AA94F7C126}"/>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4" name="TextBox 3"/>
          <p:cNvSpPr txBox="1"/>
          <p:nvPr/>
        </p:nvSpPr>
        <p:spPr>
          <a:xfrm>
            <a:off x="2090836" y="2825193"/>
            <a:ext cx="8759773" cy="280076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rPr>
              <a:t>Items that run out during meal service, must be immediately replenished or replaced with a suitable substitution in order for the meals to be reimbursable</a:t>
            </a:r>
          </a:p>
          <a:p>
            <a:pPr marL="457200" indent="-457200">
              <a:buFont typeface="Wingdings" panose="05000000000000000000" pitchFamily="2" charset="2"/>
              <a:buChar char="Ø"/>
            </a:pPr>
            <a:endParaRPr lang="en-US" sz="800" dirty="0">
              <a:solidFill>
                <a:schemeClr val="bg1"/>
              </a:solidFill>
            </a:endParaRPr>
          </a:p>
          <a:p>
            <a:pPr marL="457200" indent="-457200">
              <a:buFont typeface="Wingdings" panose="05000000000000000000" pitchFamily="2" charset="2"/>
              <a:buChar char="Ø"/>
            </a:pPr>
            <a:r>
              <a:rPr lang="en-US" sz="2800" dirty="0">
                <a:solidFill>
                  <a:schemeClr val="bg1"/>
                </a:solidFill>
              </a:rPr>
              <a:t>If an item runs out during service, all students who take a complete meal after that point </a:t>
            </a:r>
            <a:r>
              <a:rPr lang="en-US" sz="2800" b="1" dirty="0">
                <a:solidFill>
                  <a:schemeClr val="bg1"/>
                </a:solidFill>
              </a:rPr>
              <a:t>cannot be</a:t>
            </a:r>
            <a:r>
              <a:rPr lang="en-US" sz="2800" dirty="0">
                <a:solidFill>
                  <a:schemeClr val="bg1"/>
                </a:solidFill>
              </a:rPr>
              <a:t> claimed as reimbursable until that item is replaced </a:t>
            </a:r>
          </a:p>
        </p:txBody>
      </p:sp>
      <p:sp>
        <p:nvSpPr>
          <p:cNvPr id="2" name="Title 1"/>
          <p:cNvSpPr>
            <a:spLocks noGrp="1"/>
          </p:cNvSpPr>
          <p:nvPr>
            <p:ph type="title"/>
          </p:nvPr>
        </p:nvSpPr>
        <p:spPr>
          <a:xfrm>
            <a:off x="0" y="321582"/>
            <a:ext cx="12192000" cy="788857"/>
          </a:xfrm>
          <a:effectLst>
            <a:outerShdw blurRad="50800" dist="38100" dir="8100000" algn="tr" rotWithShape="0">
              <a:prstClr val="black">
                <a:alpha val="40000"/>
              </a:prstClr>
            </a:outerShdw>
          </a:effectLst>
        </p:spPr>
        <p:txBody>
          <a:bodyPr>
            <a:noAutofit/>
          </a:bodyPr>
          <a:lstStyle/>
          <a:p>
            <a:pPr algn="ctr"/>
            <a:r>
              <a:rPr lang="en-US" sz="4400" dirty="0">
                <a:solidFill>
                  <a:schemeClr val="bg1"/>
                </a:solidFill>
                <a:latin typeface="Berlin Sans FB Demi" panose="020E0802020502020306" pitchFamily="34" charset="0"/>
              </a:rPr>
              <a:t>Ensuring All Meals Are Reimbursable</a:t>
            </a:r>
          </a:p>
        </p:txBody>
      </p:sp>
      <p:sp>
        <p:nvSpPr>
          <p:cNvPr id="3" name="Content Placeholder 2"/>
          <p:cNvSpPr>
            <a:spLocks noGrp="1"/>
          </p:cNvSpPr>
          <p:nvPr>
            <p:ph idx="1"/>
          </p:nvPr>
        </p:nvSpPr>
        <p:spPr>
          <a:xfrm>
            <a:off x="1516827" y="1232040"/>
            <a:ext cx="9907793" cy="4941798"/>
          </a:xfrm>
          <a:noFill/>
        </p:spPr>
        <p:txBody>
          <a:bodyPr>
            <a:normAutofit/>
          </a:bodyPr>
          <a:lstStyle/>
          <a:p>
            <a:pPr>
              <a:lnSpc>
                <a:spcPts val="3300"/>
              </a:lnSpc>
            </a:pPr>
            <a:r>
              <a:rPr lang="en-US" sz="3200" dirty="0">
                <a:solidFill>
                  <a:schemeClr val="bg1"/>
                </a:solidFill>
              </a:rPr>
              <a:t>For reimbursable meals to be claimed during service, </a:t>
            </a:r>
            <a:r>
              <a:rPr lang="en-US" sz="3200" b="1" dirty="0">
                <a:solidFill>
                  <a:schemeClr val="bg1"/>
                </a:solidFill>
              </a:rPr>
              <a:t>all</a:t>
            </a:r>
            <a:r>
              <a:rPr lang="en-US" sz="3200" dirty="0">
                <a:solidFill>
                  <a:schemeClr val="bg1"/>
                </a:solidFill>
              </a:rPr>
              <a:t> food items must be offered and available for every student. </a:t>
            </a:r>
          </a:p>
          <a:p>
            <a:pPr>
              <a:lnSpc>
                <a:spcPts val="3300"/>
              </a:lnSpc>
            </a:pPr>
            <a:endParaRPr lang="en-US" sz="3200" dirty="0">
              <a:solidFill>
                <a:schemeClr val="bg1"/>
              </a:solidFill>
            </a:endParaRPr>
          </a:p>
          <a:p>
            <a:pPr>
              <a:lnSpc>
                <a:spcPts val="3300"/>
              </a:lnSpc>
            </a:pPr>
            <a:endParaRPr lang="en-US" sz="3200" dirty="0">
              <a:solidFill>
                <a:schemeClr val="bg1"/>
              </a:solidFill>
            </a:endParaRPr>
          </a:p>
          <a:p>
            <a:pPr>
              <a:lnSpc>
                <a:spcPts val="3300"/>
              </a:lnSpc>
            </a:pPr>
            <a:endParaRPr lang="en-US" sz="3200" dirty="0">
              <a:solidFill>
                <a:schemeClr val="bg1"/>
              </a:solidFill>
            </a:endParaRPr>
          </a:p>
          <a:p>
            <a:pPr>
              <a:lnSpc>
                <a:spcPts val="3300"/>
              </a:lnSpc>
            </a:pPr>
            <a:endParaRPr lang="en-US" sz="3200" dirty="0">
              <a:solidFill>
                <a:schemeClr val="bg1"/>
              </a:solidFill>
            </a:endParaRPr>
          </a:p>
        </p:txBody>
      </p:sp>
    </p:spTree>
    <p:extLst>
      <p:ext uri="{BB962C8B-B14F-4D97-AF65-F5344CB8AC3E}">
        <p14:creationId xmlns:p14="http://schemas.microsoft.com/office/powerpoint/2010/main" val="236721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50003B-78F1-5AEE-9548-01696165657A}"/>
              </a:ext>
            </a:extLst>
          </p:cNvPr>
          <p:cNvSpPr/>
          <p:nvPr/>
        </p:nvSpPr>
        <p:spPr>
          <a:xfrm>
            <a:off x="0" y="0"/>
            <a:ext cx="12192000" cy="6847242"/>
          </a:xfrm>
          <a:prstGeom prst="rect">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582C40-7FA5-E51E-802E-18B4D95493A8}"/>
              </a:ext>
            </a:extLst>
          </p:cNvPr>
          <p:cNvSpPr/>
          <p:nvPr/>
        </p:nvSpPr>
        <p:spPr>
          <a:xfrm>
            <a:off x="0" y="-148983"/>
            <a:ext cx="1460773" cy="3924667"/>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TextBox 274"/>
          <p:cNvSpPr txBox="1"/>
          <p:nvPr/>
        </p:nvSpPr>
        <p:spPr>
          <a:xfrm>
            <a:off x="1524000" y="5272749"/>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The student takes the last apple on the serving line. Until that fruit is replenished, every meal taken after that point is </a:t>
            </a:r>
            <a:r>
              <a:rPr lang="en-US" sz="2800" b="1" dirty="0">
                <a:solidFill>
                  <a:srgbClr val="0A0B0E"/>
                </a:solidFill>
              </a:rPr>
              <a:t>not</a:t>
            </a:r>
            <a:r>
              <a:rPr lang="en-US" sz="2800" dirty="0">
                <a:solidFill>
                  <a:srgbClr val="0A0B0E"/>
                </a:solidFill>
              </a:rPr>
              <a:t> considered reimbursable, as all items were not offered.</a:t>
            </a:r>
          </a:p>
        </p:txBody>
      </p:sp>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030" y="-1337077"/>
            <a:ext cx="10369599"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2995798" y="1"/>
            <a:ext cx="1860401" cy="3850175"/>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6"/>
          <a:srcRect/>
          <a:stretch/>
        </p:blipFill>
        <p:spPr bwMode="auto">
          <a:xfrm flipH="1">
            <a:off x="8662923" y="208303"/>
            <a:ext cx="1178495" cy="434887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7">
            <a:extLst>
              <a:ext uri="{BEBA8EAE-BF5A-486C-A8C5-ECC9F3942E4B}">
                <a14:imgProps xmlns:a14="http://schemas.microsoft.com/office/drawing/2010/main">
                  <a14:imgLayer r:embed="rId8">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6364652" y="2627996"/>
            <a:ext cx="5430977" cy="2204600"/>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820473" y="2751540"/>
            <a:ext cx="481925" cy="319537"/>
          </a:xfrm>
          <a:prstGeom prst="rect">
            <a:avLst/>
          </a:prstGeom>
        </p:spPr>
      </p:pic>
      <p:pic>
        <p:nvPicPr>
          <p:cNvPr id="227" name="Picture 226"/>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24425" y="2740536"/>
            <a:ext cx="473286" cy="313809"/>
          </a:xfrm>
          <a:prstGeom prst="rect">
            <a:avLst/>
          </a:prstGeom>
        </p:spPr>
      </p:pic>
      <p:pic>
        <p:nvPicPr>
          <p:cNvPr id="228" name="Picture 22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624889" y="2950132"/>
            <a:ext cx="481925" cy="319537"/>
          </a:xfrm>
          <a:prstGeom prst="rect">
            <a:avLst/>
          </a:prstGeom>
        </p:spPr>
      </p:pic>
      <p:pic>
        <p:nvPicPr>
          <p:cNvPr id="230" name="Picture 22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203093" y="2931693"/>
            <a:ext cx="481925" cy="319537"/>
          </a:xfrm>
          <a:prstGeom prst="rect">
            <a:avLst/>
          </a:prstGeom>
        </p:spPr>
      </p:pic>
      <p:grpSp>
        <p:nvGrpSpPr>
          <p:cNvPr id="235" name="Group 234"/>
          <p:cNvGrpSpPr/>
          <p:nvPr/>
        </p:nvGrpSpPr>
        <p:grpSpPr>
          <a:xfrm>
            <a:off x="9574513" y="2746829"/>
            <a:ext cx="521009" cy="284985"/>
            <a:chOff x="2027934" y="772011"/>
            <a:chExt cx="3295650" cy="1602607"/>
          </a:xfrm>
        </p:grpSpPr>
        <p:pic>
          <p:nvPicPr>
            <p:cNvPr id="236" name="Picture 235"/>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29" name="Picture 228"/>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43004" y="3155845"/>
            <a:ext cx="481925" cy="319537"/>
          </a:xfrm>
          <a:prstGeom prst="rect">
            <a:avLst/>
          </a:prstGeom>
        </p:spPr>
      </p:pic>
      <p:grpSp>
        <p:nvGrpSpPr>
          <p:cNvPr id="257" name="Group 256"/>
          <p:cNvGrpSpPr/>
          <p:nvPr/>
        </p:nvGrpSpPr>
        <p:grpSpPr>
          <a:xfrm>
            <a:off x="10019613" y="2766018"/>
            <a:ext cx="521009" cy="284985"/>
            <a:chOff x="2027934" y="772011"/>
            <a:chExt cx="3295650" cy="1602607"/>
          </a:xfrm>
        </p:grpSpPr>
        <p:pic>
          <p:nvPicPr>
            <p:cNvPr id="258" name="Picture 257"/>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9357511" y="2955103"/>
            <a:ext cx="521009" cy="284985"/>
            <a:chOff x="2027934" y="772011"/>
            <a:chExt cx="3295650" cy="1602607"/>
          </a:xfrm>
        </p:grpSpPr>
        <p:pic>
          <p:nvPicPr>
            <p:cNvPr id="261" name="Picture 260"/>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9871613" y="2972490"/>
            <a:ext cx="521009" cy="284985"/>
            <a:chOff x="2027934" y="772011"/>
            <a:chExt cx="3295650" cy="1602607"/>
          </a:xfrm>
        </p:grpSpPr>
        <p:pic>
          <p:nvPicPr>
            <p:cNvPr id="264" name="Picture 263"/>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9" name="Group 268"/>
          <p:cNvGrpSpPr/>
          <p:nvPr/>
        </p:nvGrpSpPr>
        <p:grpSpPr>
          <a:xfrm>
            <a:off x="9656737" y="3165975"/>
            <a:ext cx="521009" cy="284985"/>
            <a:chOff x="2027934" y="772011"/>
            <a:chExt cx="3295650" cy="1602607"/>
          </a:xfrm>
        </p:grpSpPr>
        <p:pic>
          <p:nvPicPr>
            <p:cNvPr id="270" name="Picture 269"/>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3" name="Group 232"/>
          <p:cNvGrpSpPr/>
          <p:nvPr/>
        </p:nvGrpSpPr>
        <p:grpSpPr>
          <a:xfrm>
            <a:off x="12726014" y="2324101"/>
            <a:ext cx="1537997" cy="2770553"/>
            <a:chOff x="7758018" y="2995759"/>
            <a:chExt cx="1398419" cy="2466657"/>
          </a:xfrm>
        </p:grpSpPr>
        <p:pic>
          <p:nvPicPr>
            <p:cNvPr id="72" name="Picture 71"/>
            <p:cNvPicPr>
              <a:picLocks noChangeAspect="1"/>
            </p:cNvPicPr>
            <p:nvPr/>
          </p:nvPicPr>
          <p:blipFill>
            <a:blip r:embed="rId15"/>
            <a:srcRect/>
            <a:stretch/>
          </p:blipFill>
          <p:spPr>
            <a:xfrm>
              <a:off x="7758018" y="2995759"/>
              <a:ext cx="1398419" cy="2466657"/>
            </a:xfrm>
            <a:prstGeom prst="rect">
              <a:avLst/>
            </a:prstGeom>
          </p:spPr>
        </p:pic>
        <p:pic>
          <p:nvPicPr>
            <p:cNvPr id="232" name="Picture 231"/>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7990421" y="4612105"/>
              <a:ext cx="1026201" cy="530091"/>
            </a:xfrm>
            <a:prstGeom prst="rect">
              <a:avLst/>
            </a:prstGeom>
          </p:spPr>
        </p:pic>
      </p:grpSp>
      <p:sp>
        <p:nvSpPr>
          <p:cNvPr id="234" name="TextBox 233"/>
          <p:cNvSpPr txBox="1"/>
          <p:nvPr/>
        </p:nvSpPr>
        <p:spPr>
          <a:xfrm>
            <a:off x="152400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Student comes through the line and selects their lunch.</a:t>
            </a:r>
          </a:p>
        </p:txBody>
      </p:sp>
      <p:grpSp>
        <p:nvGrpSpPr>
          <p:cNvPr id="266" name="Group 265"/>
          <p:cNvGrpSpPr/>
          <p:nvPr/>
        </p:nvGrpSpPr>
        <p:grpSpPr>
          <a:xfrm>
            <a:off x="9205247" y="3158472"/>
            <a:ext cx="521009" cy="284985"/>
            <a:chOff x="2027934" y="772011"/>
            <a:chExt cx="3295650" cy="1602607"/>
          </a:xfrm>
        </p:grpSpPr>
        <p:pic>
          <p:nvPicPr>
            <p:cNvPr id="267" name="Picture 266"/>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8"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1" name="Picture 230"/>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040723" y="3144997"/>
            <a:ext cx="481925" cy="319537"/>
          </a:xfrm>
          <a:prstGeom prst="rect">
            <a:avLst/>
          </a:prstGeom>
        </p:spPr>
      </p:pic>
      <p:pic>
        <p:nvPicPr>
          <p:cNvPr id="1040" name="Picture 16" descr="Red Apple Transparent Clip Art Image​ | Gallery Yopriceville - High-Quality  Free Images and Transparent PNG Clipart"/>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7069021" y="2972489"/>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heck mark Computer Icons, Green Tick Mark, angle, text, logo png | PNGWin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277874" y="1492819"/>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9C0D9AF1-6961-D89F-6D2A-61019165FED4}"/>
              </a:ext>
            </a:extLst>
          </p:cNvPr>
          <p:cNvGraphicFramePr>
            <a:graphicFrameLocks noChangeAspect="1"/>
          </p:cNvGraphicFramePr>
          <p:nvPr/>
        </p:nvGraphicFramePr>
        <p:xfrm>
          <a:off x="2340682"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2" imgW="10972800" imgH="8229600" progId="Acrobat.Document.2020">
                  <p:embed/>
                </p:oleObj>
              </mc:Choice>
              <mc:Fallback>
                <p:oleObj name="Acrobat Document" r:id="rId22" imgW="10972800" imgH="8229600" progId="Acrobat.Document.2020">
                  <p:embed/>
                  <p:pic>
                    <p:nvPicPr>
                      <p:cNvPr id="2" name="Object 1">
                        <a:extLst>
                          <a:ext uri="{FF2B5EF4-FFF2-40B4-BE49-F238E27FC236}">
                            <a16:creationId xmlns:a16="http://schemas.microsoft.com/office/drawing/2014/main" id="{9C0D9AF1-6961-D89F-6D2A-61019165FED4}"/>
                          </a:ext>
                        </a:extLst>
                      </p:cNvPr>
                      <p:cNvPicPr/>
                      <p:nvPr/>
                    </p:nvPicPr>
                    <p:blipFill>
                      <a:blip r:embed="rId23"/>
                      <a:stretch>
                        <a:fillRect/>
                      </a:stretch>
                    </p:blipFill>
                    <p:spPr>
                      <a:xfrm>
                        <a:off x="2340682" y="-264968"/>
                        <a:ext cx="1161288" cy="1715544"/>
                      </a:xfrm>
                      <a:prstGeom prst="rect">
                        <a:avLst/>
                      </a:prstGeom>
                      <a:ln>
                        <a:noFill/>
                      </a:ln>
                    </p:spPr>
                  </p:pic>
                </p:oleObj>
              </mc:Fallback>
            </mc:AlternateContent>
          </a:graphicData>
        </a:graphic>
      </p:graphicFrame>
      <p:sp>
        <p:nvSpPr>
          <p:cNvPr id="5" name="Rectangle 4">
            <a:extLst>
              <a:ext uri="{FF2B5EF4-FFF2-40B4-BE49-F238E27FC236}">
                <a16:creationId xmlns:a16="http://schemas.microsoft.com/office/drawing/2014/main" id="{E723B4C8-EF4B-F4BD-6CB6-95C9CA3139CA}"/>
              </a:ext>
            </a:extLst>
          </p:cNvPr>
          <p:cNvSpPr/>
          <p:nvPr/>
        </p:nvSpPr>
        <p:spPr>
          <a:xfrm>
            <a:off x="10673421" y="0"/>
            <a:ext cx="1518580" cy="251103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5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par>
                                <p:cTn id="8" presetID="0" presetClass="path" presetSubtype="0" accel="50000" decel="50000" fill="hold" nodeType="withEffect">
                                  <p:stCondLst>
                                    <p:cond delay="0"/>
                                  </p:stCondLst>
                                  <p:childTnLst>
                                    <p:animMotion origin="layout" path="M 0.00365 0.02685 L -0.73542 0.0382 " pathEditMode="relative" ptsTypes="AA">
                                      <p:cBhvr>
                                        <p:cTn id="9" dur="2000" fill="hold"/>
                                        <p:tgtEl>
                                          <p:spTgt spid="233"/>
                                        </p:tgtEl>
                                        <p:attrNameLst>
                                          <p:attrName>ppt_x</p:attrName>
                                          <p:attrName>ppt_y</p:attrName>
                                        </p:attrNameLst>
                                      </p:cBhvr>
                                    </p:animMotion>
                                  </p:childTnLst>
                                </p:cTn>
                              </p:par>
                              <p:par>
                                <p:cTn id="10" presetID="0" presetClass="path" presetSubtype="0" accel="50000" decel="50000" fill="hold" nodeType="withEffect">
                                  <p:stCondLst>
                                    <p:cond delay="0"/>
                                  </p:stCondLst>
                                  <p:childTnLst>
                                    <p:animMotion origin="layout" path="M -0.00559 0.00949 L -0.2444 0.19768 " pathEditMode="relative" rAng="0" ptsTypes="AA">
                                      <p:cBhvr>
                                        <p:cTn id="11" dur="2000" fill="hold"/>
                                        <p:tgtEl>
                                          <p:spTgt spid="1040"/>
                                        </p:tgtEl>
                                        <p:attrNameLst>
                                          <p:attrName>ppt_x</p:attrName>
                                          <p:attrName>ppt_y</p:attrName>
                                        </p:attrNameLst>
                                      </p:cBhvr>
                                      <p:rCtr x="-11940" y="9398"/>
                                    </p:animMotion>
                                  </p:childTnLst>
                                </p:cTn>
                              </p:par>
                              <p:par>
                                <p:cTn id="12" presetID="0" presetClass="path" presetSubtype="0" accel="50000" decel="50000" fill="hold" nodeType="withEffect">
                                  <p:stCondLst>
                                    <p:cond delay="0"/>
                                  </p:stCondLst>
                                  <p:childTnLst>
                                    <p:animMotion origin="layout" path="M 0.00026 0.00116 L -0.29427 0.18496 " pathEditMode="relative" ptsTypes="AA">
                                      <p:cBhvr>
                                        <p:cTn id="13" dur="2000" fill="hold"/>
                                        <p:tgtEl>
                                          <p:spTgt spid="231"/>
                                        </p:tgtEl>
                                        <p:attrNameLst>
                                          <p:attrName>ppt_x</p:attrName>
                                          <p:attrName>ppt_y</p:attrName>
                                        </p:attrNameLst>
                                      </p:cBhvr>
                                    </p:animMotion>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500"/>
                                        <p:tgtEl>
                                          <p:spTgt spid="234"/>
                                        </p:tgtEl>
                                      </p:cBhvr>
                                    </p:animEffect>
                                    <p:set>
                                      <p:cBhvr>
                                        <p:cTn id="17" dur="1" fill="hold">
                                          <p:stCondLst>
                                            <p:cond delay="499"/>
                                          </p:stCondLst>
                                        </p:cTn>
                                        <p:tgtEl>
                                          <p:spTgt spid="234"/>
                                        </p:tgtEl>
                                        <p:attrNameLst>
                                          <p:attrName>style.visibility</p:attrName>
                                        </p:attrNameLst>
                                      </p:cBhvr>
                                      <p:to>
                                        <p:strVal val="hidden"/>
                                      </p:to>
                                    </p:set>
                                  </p:childTnLst>
                                </p:cTn>
                              </p:par>
                            </p:childTnLst>
                          </p:cTn>
                        </p:par>
                        <p:par>
                          <p:cTn id="18" fill="hold">
                            <p:stCondLst>
                              <p:cond delay="2500"/>
                            </p:stCondLst>
                            <p:childTnLst>
                              <p:par>
                                <p:cTn id="19" presetID="6" presetClass="entr" presetSubtype="32"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out)">
                                      <p:cBhvr>
                                        <p:cTn id="21" dur="750"/>
                                        <p:tgtEl>
                                          <p:spTgt spid="4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wipe(left)">
                                      <p:cBhvr>
                                        <p:cTn id="24" dur="500"/>
                                        <p:tgtEl>
                                          <p:spTgt spid="275"/>
                                        </p:tgtEl>
                                      </p:cBhvr>
                                    </p:animEffect>
                                  </p:childTnLst>
                                </p:cTn>
                              </p:par>
                            </p:childTnLst>
                          </p:cTn>
                        </p:par>
                        <p:par>
                          <p:cTn id="25" fill="hold">
                            <p:stCondLst>
                              <p:cond delay="3250"/>
                            </p:stCondLst>
                            <p:childTnLst>
                              <p:par>
                                <p:cTn id="26" presetID="0" presetClass="path" presetSubtype="0" accel="50000" decel="50000" fill="hold" nodeType="afterEffect">
                                  <p:stCondLst>
                                    <p:cond delay="0"/>
                                  </p:stCondLst>
                                  <p:childTnLst>
                                    <p:animMotion origin="layout" path="M -0.24804 0.20301 L -0.70208 0.19768 " pathEditMode="relative" rAng="0" ptsTypes="AA">
                                      <p:cBhvr>
                                        <p:cTn id="27" dur="2000" fill="hold"/>
                                        <p:tgtEl>
                                          <p:spTgt spid="1040"/>
                                        </p:tgtEl>
                                        <p:attrNameLst>
                                          <p:attrName>ppt_x</p:attrName>
                                          <p:attrName>ppt_y</p:attrName>
                                        </p:attrNameLst>
                                      </p:cBhvr>
                                      <p:rCtr x="-22708" y="-278"/>
                                    </p:animMotion>
                                  </p:childTnLst>
                                </p:cTn>
                              </p:par>
                              <p:par>
                                <p:cTn id="28" presetID="0" presetClass="path" presetSubtype="0" accel="50000" decel="50000" fill="hold" nodeType="withEffect">
                                  <p:stCondLst>
                                    <p:cond delay="0"/>
                                  </p:stCondLst>
                                  <p:childTnLst>
                                    <p:animMotion origin="layout" path="M -0.29336 0.19306 L -0.77839 0.2088 " pathEditMode="relative" rAng="0" ptsTypes="AA">
                                      <p:cBhvr>
                                        <p:cTn id="29" dur="2000" fill="hold"/>
                                        <p:tgtEl>
                                          <p:spTgt spid="231"/>
                                        </p:tgtEl>
                                        <p:attrNameLst>
                                          <p:attrName>ppt_x</p:attrName>
                                          <p:attrName>ppt_y</p:attrName>
                                        </p:attrNameLst>
                                      </p:cBhvr>
                                      <p:rCtr x="-24258" y="787"/>
                                    </p:animMotion>
                                  </p:childTnLst>
                                </p:cTn>
                              </p:par>
                              <p:par>
                                <p:cTn id="30" presetID="0" presetClass="path" presetSubtype="0" accel="50000" decel="50000" fill="hold" nodeType="withEffect">
                                  <p:stCondLst>
                                    <p:cond delay="0"/>
                                  </p:stCondLst>
                                  <p:childTnLst>
                                    <p:animMotion origin="layout" path="M -0.73542 0.04028 L -1.2151 0.04838 " pathEditMode="relative" rAng="0" ptsTypes="AA">
                                      <p:cBhvr>
                                        <p:cTn id="31" dur="2000" fill="hold"/>
                                        <p:tgtEl>
                                          <p:spTgt spid="233"/>
                                        </p:tgtEl>
                                        <p:attrNameLst>
                                          <p:attrName>ppt_x</p:attrName>
                                          <p:attrName>ppt_y</p:attrName>
                                        </p:attrNameLst>
                                      </p:cBhvr>
                                      <p:rCtr x="-23984"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p:bldP spid="234" grpId="0" animBg="1"/>
      <p:bldP spid="23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74549D-81BE-A15E-89E6-CB1ECE070650}"/>
              </a:ext>
            </a:extLst>
          </p:cNvPr>
          <p:cNvSpPr/>
          <p:nvPr/>
        </p:nvSpPr>
        <p:spPr>
          <a:xfrm>
            <a:off x="0" y="0"/>
            <a:ext cx="12192000" cy="6847242"/>
          </a:xfrm>
          <a:prstGeom prst="rect">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7E7A80-EAF3-1FE3-A21E-A9BAEC11F523}"/>
              </a:ext>
            </a:extLst>
          </p:cNvPr>
          <p:cNvSpPr/>
          <p:nvPr/>
        </p:nvSpPr>
        <p:spPr>
          <a:xfrm>
            <a:off x="10673421" y="0"/>
            <a:ext cx="1518580" cy="251103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1524000" y="5274884"/>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Though the student took a complete meal, the fruit was not offered and the meal cannot be claimed for reimbursement. Before service continues, fruit must be replenished.</a:t>
            </a:r>
          </a:p>
        </p:txBody>
      </p:sp>
      <p:sp>
        <p:nvSpPr>
          <p:cNvPr id="5" name="TextBox 4">
            <a:extLst>
              <a:ext uri="{FF2B5EF4-FFF2-40B4-BE49-F238E27FC236}">
                <a16:creationId xmlns:a16="http://schemas.microsoft.com/office/drawing/2014/main" id="{6C31F5AD-030B-A2AB-2374-331A8AA86812}"/>
              </a:ext>
            </a:extLst>
          </p:cNvPr>
          <p:cNvSpPr txBox="1"/>
          <p:nvPr/>
        </p:nvSpPr>
        <p:spPr>
          <a:xfrm>
            <a:off x="152400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The next student selects their lunch items.</a:t>
            </a:r>
          </a:p>
        </p:txBody>
      </p:sp>
      <p:pic>
        <p:nvPicPr>
          <p:cNvPr id="226" name="Picture 2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44" y="-1337077"/>
            <a:ext cx="10380485" cy="6155071"/>
          </a:xfrm>
          <a:prstGeom prst="rect">
            <a:avLst/>
          </a:prstGeom>
          <a:ln>
            <a:noFill/>
          </a:ln>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3181042" y="89960"/>
            <a:ext cx="1866461" cy="3862717"/>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7"/>
          <a:srcRect/>
          <a:stretch/>
        </p:blipFill>
        <p:spPr bwMode="auto">
          <a:xfrm>
            <a:off x="8629892" y="0"/>
            <a:ext cx="1145854" cy="4228420"/>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8">
            <a:extLst>
              <a:ext uri="{BEBA8EAE-BF5A-486C-A8C5-ECC9F3942E4B}">
                <a14:imgProps xmlns:a14="http://schemas.microsoft.com/office/drawing/2010/main">
                  <a14:imgLayer r:embed="rId9">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6364652" y="2627996"/>
            <a:ext cx="5430977" cy="2204600"/>
          </a:xfrm>
          <a:prstGeom prst="rect">
            <a:avLst/>
          </a:prstGeom>
        </p:spPr>
      </p:pic>
      <p:pic>
        <p:nvPicPr>
          <p:cNvPr id="100" name="Picture 9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820473" y="2751540"/>
            <a:ext cx="481925" cy="319537"/>
          </a:xfrm>
          <a:prstGeom prst="rect">
            <a:avLst/>
          </a:prstGeom>
        </p:spPr>
      </p:pic>
      <p:pic>
        <p:nvPicPr>
          <p:cNvPr id="227" name="Picture 226"/>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24425" y="2740536"/>
            <a:ext cx="473286" cy="313809"/>
          </a:xfrm>
          <a:prstGeom prst="rect">
            <a:avLst/>
          </a:prstGeom>
        </p:spPr>
      </p:pic>
      <p:pic>
        <p:nvPicPr>
          <p:cNvPr id="228" name="Picture 227"/>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624889" y="2950132"/>
            <a:ext cx="481925" cy="319537"/>
          </a:xfrm>
          <a:prstGeom prst="rect">
            <a:avLst/>
          </a:prstGeom>
        </p:spPr>
      </p:pic>
      <p:pic>
        <p:nvPicPr>
          <p:cNvPr id="230" name="Picture 22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203093" y="2931693"/>
            <a:ext cx="481925" cy="319537"/>
          </a:xfrm>
          <a:prstGeom prst="rect">
            <a:avLst/>
          </a:prstGeom>
        </p:spPr>
      </p:pic>
      <p:grpSp>
        <p:nvGrpSpPr>
          <p:cNvPr id="235" name="Group 234"/>
          <p:cNvGrpSpPr/>
          <p:nvPr/>
        </p:nvGrpSpPr>
        <p:grpSpPr>
          <a:xfrm>
            <a:off x="9574513" y="2746829"/>
            <a:ext cx="521009" cy="284985"/>
            <a:chOff x="2027934" y="772011"/>
            <a:chExt cx="3295650" cy="1602607"/>
          </a:xfrm>
        </p:grpSpPr>
        <p:pic>
          <p:nvPicPr>
            <p:cNvPr id="236" name="Picture 235"/>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10019613" y="2766018"/>
            <a:ext cx="521009" cy="284985"/>
            <a:chOff x="2027934" y="772011"/>
            <a:chExt cx="3295650" cy="1602607"/>
          </a:xfrm>
        </p:grpSpPr>
        <p:pic>
          <p:nvPicPr>
            <p:cNvPr id="258" name="Picture 257"/>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9357511" y="2955103"/>
            <a:ext cx="521009" cy="284985"/>
            <a:chOff x="2027934" y="772011"/>
            <a:chExt cx="3295650" cy="1602607"/>
          </a:xfrm>
        </p:grpSpPr>
        <p:pic>
          <p:nvPicPr>
            <p:cNvPr id="261" name="Picture 260"/>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9871613" y="2972490"/>
            <a:ext cx="521009" cy="284985"/>
            <a:chOff x="2027934" y="772011"/>
            <a:chExt cx="3295650" cy="1602607"/>
          </a:xfrm>
        </p:grpSpPr>
        <p:pic>
          <p:nvPicPr>
            <p:cNvPr id="264" name="Picture 263"/>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11F9A301-B61C-42D6-B40F-A2F8075DA513}"/>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5444601" y="3241140"/>
            <a:ext cx="286811" cy="489157"/>
          </a:xfrm>
          <a:prstGeom prst="trapezoid">
            <a:avLst>
              <a:gd name="adj" fmla="val 3489"/>
            </a:avLst>
          </a:prstGeom>
        </p:spPr>
      </p:pic>
      <p:pic>
        <p:nvPicPr>
          <p:cNvPr id="2050" name="Picture 2" descr="Red cross check mark icon simple style Royalty Free Vecto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500" b="86296" l="7400" r="92600">
                        <a14:foregroundMark x1="34400" y1="31296" x2="65400" y2="60278"/>
                        <a14:foregroundMark x1="66900" y1="30833" x2="35800" y2="61574"/>
                      </a14:backgroundRemoval>
                    </a14:imgEffect>
                  </a14:imgLayer>
                </a14:imgProps>
              </a:ext>
              <a:ext uri="{28A0092B-C50C-407E-A947-70E740481C1C}">
                <a14:useLocalDpi xmlns:a14="http://schemas.microsoft.com/office/drawing/2010/main" val="0"/>
              </a:ext>
            </a:extLst>
          </a:blip>
          <a:srcRect l="7889" t="7207" r="7560" b="13858"/>
          <a:stretch/>
        </p:blipFill>
        <p:spPr bwMode="auto">
          <a:xfrm>
            <a:off x="2359764" y="1497112"/>
            <a:ext cx="1021152" cy="10295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F368CEA2-21BD-FACE-7856-8E8AFE5638E3}"/>
              </a:ext>
            </a:extLst>
          </p:cNvPr>
          <p:cNvGraphicFramePr>
            <a:graphicFrameLocks noChangeAspect="1"/>
          </p:cNvGraphicFramePr>
          <p:nvPr/>
        </p:nvGraphicFramePr>
        <p:xfrm>
          <a:off x="2330954"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0" imgW="10972800" imgH="8229600" progId="Acrobat.Document.2020">
                  <p:embed/>
                </p:oleObj>
              </mc:Choice>
              <mc:Fallback>
                <p:oleObj name="Acrobat Document" r:id="rId20" imgW="10972800" imgH="8229600" progId="Acrobat.Document.2020">
                  <p:embed/>
                  <p:pic>
                    <p:nvPicPr>
                      <p:cNvPr id="2" name="Object 1">
                        <a:extLst>
                          <a:ext uri="{FF2B5EF4-FFF2-40B4-BE49-F238E27FC236}">
                            <a16:creationId xmlns:a16="http://schemas.microsoft.com/office/drawing/2014/main" id="{F368CEA2-21BD-FACE-7856-8E8AFE5638E3}"/>
                          </a:ext>
                        </a:extLst>
                      </p:cNvPr>
                      <p:cNvPicPr/>
                      <p:nvPr/>
                    </p:nvPicPr>
                    <p:blipFill>
                      <a:blip r:embed="rId21"/>
                      <a:stretch>
                        <a:fillRect/>
                      </a:stretch>
                    </p:blipFill>
                    <p:spPr>
                      <a:xfrm>
                        <a:off x="2330954" y="-264968"/>
                        <a:ext cx="1161288" cy="1715544"/>
                      </a:xfrm>
                      <a:prstGeom prst="rect">
                        <a:avLst/>
                      </a:prstGeom>
                      <a:ln>
                        <a:noFill/>
                      </a:ln>
                    </p:spPr>
                  </p:pic>
                </p:oleObj>
              </mc:Fallback>
            </mc:AlternateContent>
          </a:graphicData>
        </a:graphic>
      </p:graphicFrame>
      <p:sp>
        <p:nvSpPr>
          <p:cNvPr id="6" name="Rectangle 5">
            <a:extLst>
              <a:ext uri="{FF2B5EF4-FFF2-40B4-BE49-F238E27FC236}">
                <a16:creationId xmlns:a16="http://schemas.microsoft.com/office/drawing/2014/main" id="{313E6C3A-E383-0A3F-F74F-6AA933A43F62}"/>
              </a:ext>
            </a:extLst>
          </p:cNvPr>
          <p:cNvSpPr/>
          <p:nvPr/>
        </p:nvSpPr>
        <p:spPr>
          <a:xfrm>
            <a:off x="-4581" y="-74491"/>
            <a:ext cx="1465354" cy="3862717"/>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2217425" y="2122051"/>
            <a:ext cx="1504653" cy="2727333"/>
            <a:chOff x="9556362" y="2648478"/>
            <a:chExt cx="1504653" cy="2727333"/>
          </a:xfrm>
        </p:grpSpPr>
        <p:pic>
          <p:nvPicPr>
            <p:cNvPr id="74" name="Picture 73"/>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9611449" y="2648478"/>
              <a:ext cx="1449566" cy="2727333"/>
            </a:xfrm>
            <a:prstGeom prst="rect">
              <a:avLst/>
            </a:prstGeom>
          </p:spPr>
        </p:pic>
        <p:pic>
          <p:nvPicPr>
            <p:cNvPr id="3" name="Picture 2"/>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9556362" y="4473424"/>
              <a:ext cx="1297752" cy="674251"/>
            </a:xfrm>
            <a:prstGeom prst="rect">
              <a:avLst/>
            </a:prstGeom>
          </p:spPr>
        </p:pic>
      </p:grpSp>
      <p:pic>
        <p:nvPicPr>
          <p:cNvPr id="229" name="Picture 228"/>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43004" y="3155845"/>
            <a:ext cx="481925" cy="319537"/>
          </a:xfrm>
          <a:prstGeom prst="rect">
            <a:avLst/>
          </a:prstGeom>
        </p:spPr>
      </p:pic>
      <p:grpSp>
        <p:nvGrpSpPr>
          <p:cNvPr id="269" name="Group 268"/>
          <p:cNvGrpSpPr/>
          <p:nvPr/>
        </p:nvGrpSpPr>
        <p:grpSpPr>
          <a:xfrm>
            <a:off x="9656737" y="3165975"/>
            <a:ext cx="521009" cy="284985"/>
            <a:chOff x="2027934" y="772011"/>
            <a:chExt cx="3295650" cy="1602607"/>
          </a:xfrm>
        </p:grpSpPr>
        <p:pic>
          <p:nvPicPr>
            <p:cNvPr id="270" name="Picture 269"/>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7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00365 0.04352 L -0.67213 0.00996 " pathEditMode="relative" rAng="0" ptsTypes="AA">
                                      <p:cBhvr>
                                        <p:cTn id="9" dur="2000" fill="hold"/>
                                        <p:tgtEl>
                                          <p:spTgt spid="4"/>
                                        </p:tgtEl>
                                        <p:attrNameLst>
                                          <p:attrName>ppt_x</p:attrName>
                                          <p:attrName>ppt_y</p:attrName>
                                        </p:attrNameLst>
                                      </p:cBhvr>
                                      <p:rCtr x="-33789" y="-1690"/>
                                    </p:animMotion>
                                  </p:childTnLst>
                                </p:cTn>
                              </p:par>
                              <p:par>
                                <p:cTn id="10" presetID="0" presetClass="path" presetSubtype="0" accel="50000" decel="50000" fill="hold" nodeType="withEffect">
                                  <p:stCondLst>
                                    <p:cond delay="0"/>
                                  </p:stCondLst>
                                  <p:childTnLst>
                                    <p:animMotion origin="layout" path="M 0.00169 0.00232 L -0.34831 0.13727 " pathEditMode="relative" ptsTypes="AA">
                                      <p:cBhvr>
                                        <p:cTn id="11" dur="2000" fill="hold"/>
                                        <p:tgtEl>
                                          <p:spTgt spid="229"/>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0.00143 0.00162 L -0.42083 0.13819 " pathEditMode="relative" ptsTypes="AA">
                                      <p:cBhvr>
                                        <p:cTn id="13" dur="2000" fill="hold"/>
                                        <p:tgtEl>
                                          <p:spTgt spid="269"/>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par>
                          <p:cTn id="23" fill="hold">
                            <p:stCondLst>
                              <p:cond delay="1000"/>
                            </p:stCondLst>
                            <p:childTnLst>
                              <p:par>
                                <p:cTn id="24" presetID="6" presetClass="entr" presetSubtype="32" fill="hold" nodeType="after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circle(out)">
                                      <p:cBhvr>
                                        <p:cTn id="26" dur="750"/>
                                        <p:tgtEl>
                                          <p:spTgt spid="2050"/>
                                        </p:tgtEl>
                                      </p:cBhvr>
                                    </p:animEffect>
                                  </p:childTnLst>
                                </p:cTn>
                              </p:par>
                              <p:par>
                                <p:cTn id="27" presetID="10" presetClass="exit" presetSubtype="0" fill="hold" grpId="1" nodeType="with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childTnLst>
                          </p:cTn>
                        </p:par>
                        <p:par>
                          <p:cTn id="30" fill="hold">
                            <p:stCondLst>
                              <p:cond delay="1750"/>
                            </p:stCondLst>
                            <p:childTnLst>
                              <p:par>
                                <p:cTn id="31" presetID="42" presetClass="path" presetSubtype="0" accel="50000" decel="50000" fill="hold" nodeType="afterEffect">
                                  <p:stCondLst>
                                    <p:cond delay="0"/>
                                  </p:stCondLst>
                                  <p:childTnLst>
                                    <p:animMotion origin="layout" path="M 2.29167E-6 -3.33333E-6 L 0.34088 -0.02152 " pathEditMode="relative" rAng="0" ptsTypes="AA">
                                      <p:cBhvr>
                                        <p:cTn id="32" dur="2000" fill="hold"/>
                                        <p:tgtEl>
                                          <p:spTgt spid="71"/>
                                        </p:tgtEl>
                                        <p:attrNameLst>
                                          <p:attrName>ppt_x</p:attrName>
                                          <p:attrName>ppt_y</p:attrName>
                                        </p:attrNameLst>
                                      </p:cBhvr>
                                      <p:rCtr x="17044" y="-1088"/>
                                    </p:animMotion>
                                  </p:childTnLst>
                                </p:cTn>
                              </p:par>
                              <p:par>
                                <p:cTn id="33" presetID="0" presetClass="path" presetSubtype="0" accel="50000" decel="50000" fill="hold" nodeType="withEffect">
                                  <p:stCondLst>
                                    <p:cond delay="0"/>
                                  </p:stCondLst>
                                  <p:childTnLst>
                                    <p:animMotion origin="layout" path="M -0.67122 0.00695 L -1.15364 0.03658 " pathEditMode="relative" rAng="0" ptsTypes="AA">
                                      <p:cBhvr>
                                        <p:cTn id="34" dur="2000" fill="hold"/>
                                        <p:tgtEl>
                                          <p:spTgt spid="4"/>
                                        </p:tgtEl>
                                        <p:attrNameLst>
                                          <p:attrName>ppt_x</p:attrName>
                                          <p:attrName>ppt_y</p:attrName>
                                        </p:attrNameLst>
                                      </p:cBhvr>
                                      <p:rCtr x="-24128" y="1481"/>
                                    </p:animMotion>
                                  </p:childTnLst>
                                </p:cTn>
                              </p:par>
                              <p:par>
                                <p:cTn id="35" presetID="0" presetClass="path" presetSubtype="0" accel="50000" decel="50000" fill="hold" nodeType="withEffect">
                                  <p:stCondLst>
                                    <p:cond delay="0"/>
                                  </p:stCondLst>
                                  <p:childTnLst>
                                    <p:animMotion origin="layout" path="M -0.34922 0.13889 L -0.81406 0.14213 " pathEditMode="relative" ptsTypes="AA">
                                      <p:cBhvr>
                                        <p:cTn id="36" dur="2000" fill="hold"/>
                                        <p:tgtEl>
                                          <p:spTgt spid="229"/>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42174 0.14305 L -0.90143 0.1662 " pathEditMode="relative" ptsTypes="AA">
                                      <p:cBhvr>
                                        <p:cTn id="38" dur="2000" fill="hold"/>
                                        <p:tgtEl>
                                          <p:spTgt spid="26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A4726E-0359-FFCA-D9D1-CB348E7C3B55}"/>
              </a:ext>
            </a:extLst>
          </p:cNvPr>
          <p:cNvSpPr/>
          <p:nvPr/>
        </p:nvSpPr>
        <p:spPr>
          <a:xfrm>
            <a:off x="0" y="0"/>
            <a:ext cx="12192000" cy="6847242"/>
          </a:xfrm>
          <a:prstGeom prst="rect">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109" y="-1322475"/>
            <a:ext cx="10380485"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2902388" y="294092"/>
            <a:ext cx="2185016" cy="395287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500934" y="5269269"/>
            <a:ext cx="9167067" cy="954107"/>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Once the apples are replenished, the meals can once again be claimed as reimbursable.</a:t>
            </a:r>
          </a:p>
        </p:txBody>
      </p:sp>
      <p:pic>
        <p:nvPicPr>
          <p:cNvPr id="75" name="Picture 2" descr="Check mark Computer Icons, Green Tick Mark, angle, text, logo png | PNGWi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277874" y="1492819"/>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9F7FB63D-3D3F-7782-0D23-4AD436F6FC63}"/>
              </a:ext>
            </a:extLst>
          </p:cNvPr>
          <p:cNvGraphicFramePr>
            <a:graphicFrameLocks noChangeAspect="1"/>
          </p:cNvGraphicFramePr>
          <p:nvPr/>
        </p:nvGraphicFramePr>
        <p:xfrm>
          <a:off x="2321226" y="-245512"/>
          <a:ext cx="1161288" cy="1715544"/>
        </p:xfrm>
        <a:graphic>
          <a:graphicData uri="http://schemas.openxmlformats.org/presentationml/2006/ole">
            <mc:AlternateContent xmlns:mc="http://schemas.openxmlformats.org/markup-compatibility/2006">
              <mc:Choice xmlns:v="urn:schemas-microsoft-com:vml" Requires="v">
                <p:oleObj name="Acrobat Document" r:id="rId8" imgW="10972800" imgH="8229600" progId="Acrobat.Document.2020">
                  <p:embed/>
                </p:oleObj>
              </mc:Choice>
              <mc:Fallback>
                <p:oleObj name="Acrobat Document" r:id="rId8" imgW="10972800" imgH="8229600" progId="Acrobat.Document.2020">
                  <p:embed/>
                  <p:pic>
                    <p:nvPicPr>
                      <p:cNvPr id="3" name="Object 2">
                        <a:extLst>
                          <a:ext uri="{FF2B5EF4-FFF2-40B4-BE49-F238E27FC236}">
                            <a16:creationId xmlns:a16="http://schemas.microsoft.com/office/drawing/2014/main" id="{9F7FB63D-3D3F-7782-0D23-4AD436F6FC63}"/>
                          </a:ext>
                        </a:extLst>
                      </p:cNvPr>
                      <p:cNvPicPr/>
                      <p:nvPr/>
                    </p:nvPicPr>
                    <p:blipFill>
                      <a:blip r:embed="rId9"/>
                      <a:stretch>
                        <a:fillRect/>
                      </a:stretch>
                    </p:blipFill>
                    <p:spPr>
                      <a:xfrm>
                        <a:off x="2321226" y="-245512"/>
                        <a:ext cx="1161288" cy="1715544"/>
                      </a:xfrm>
                      <a:prstGeom prst="rect">
                        <a:avLst/>
                      </a:prstGeom>
                      <a:ln>
                        <a:noFill/>
                      </a:ln>
                    </p:spPr>
                  </p:pic>
                </p:oleObj>
              </mc:Fallback>
            </mc:AlternateContent>
          </a:graphicData>
        </a:graphic>
      </p:graphicFrame>
      <p:sp>
        <p:nvSpPr>
          <p:cNvPr id="2" name="Rectangle 1">
            <a:extLst>
              <a:ext uri="{FF2B5EF4-FFF2-40B4-BE49-F238E27FC236}">
                <a16:creationId xmlns:a16="http://schemas.microsoft.com/office/drawing/2014/main" id="{A6A32094-ED95-0ABF-BB73-5FC5784E56BA}"/>
              </a:ext>
            </a:extLst>
          </p:cNvPr>
          <p:cNvSpPr/>
          <p:nvPr/>
        </p:nvSpPr>
        <p:spPr>
          <a:xfrm>
            <a:off x="10662662" y="10758"/>
            <a:ext cx="1529337" cy="251103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E6DAAF-20A3-AE68-0F03-36D19F9A140B}"/>
              </a:ext>
            </a:extLst>
          </p:cNvPr>
          <p:cNvSpPr/>
          <p:nvPr/>
        </p:nvSpPr>
        <p:spPr>
          <a:xfrm>
            <a:off x="7696" y="-74491"/>
            <a:ext cx="1453077" cy="3856269"/>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10"/>
          <a:srcRect/>
          <a:stretch/>
        </p:blipFill>
        <p:spPr bwMode="auto">
          <a:xfrm>
            <a:off x="12376815" y="291692"/>
            <a:ext cx="1051865" cy="388158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11">
            <a:extLst>
              <a:ext uri="{BEBA8EAE-BF5A-486C-A8C5-ECC9F3942E4B}">
                <a14:imgProps xmlns:a14="http://schemas.microsoft.com/office/drawing/2010/main">
                  <a14:imgLayer r:embed="rId12">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6364652" y="2627996"/>
            <a:ext cx="5430977" cy="2204600"/>
          </a:xfrm>
          <a:prstGeom prst="rect">
            <a:avLst/>
          </a:prstGeom>
        </p:spPr>
      </p:pic>
      <p:pic>
        <p:nvPicPr>
          <p:cNvPr id="100" name="Picture 99"/>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820473" y="2751540"/>
            <a:ext cx="481925" cy="319537"/>
          </a:xfrm>
          <a:prstGeom prst="rect">
            <a:avLst/>
          </a:prstGeom>
        </p:spPr>
      </p:pic>
      <p:pic>
        <p:nvPicPr>
          <p:cNvPr id="227" name="Picture 226"/>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24425" y="2740536"/>
            <a:ext cx="473286" cy="313809"/>
          </a:xfrm>
          <a:prstGeom prst="rect">
            <a:avLst/>
          </a:prstGeom>
        </p:spPr>
      </p:pic>
      <p:pic>
        <p:nvPicPr>
          <p:cNvPr id="228" name="Picture 227"/>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624889" y="2950132"/>
            <a:ext cx="481925" cy="319537"/>
          </a:xfrm>
          <a:prstGeom prst="rect">
            <a:avLst/>
          </a:prstGeom>
        </p:spPr>
      </p:pic>
      <p:grpSp>
        <p:nvGrpSpPr>
          <p:cNvPr id="235" name="Group 234"/>
          <p:cNvGrpSpPr/>
          <p:nvPr/>
        </p:nvGrpSpPr>
        <p:grpSpPr>
          <a:xfrm>
            <a:off x="9574513" y="2746829"/>
            <a:ext cx="521009" cy="284985"/>
            <a:chOff x="2027934" y="772011"/>
            <a:chExt cx="3295650" cy="1602607"/>
          </a:xfrm>
        </p:grpSpPr>
        <p:pic>
          <p:nvPicPr>
            <p:cNvPr id="236" name="Picture 235"/>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10019613" y="2766018"/>
            <a:ext cx="521009" cy="284985"/>
            <a:chOff x="2027934" y="772011"/>
            <a:chExt cx="3295650" cy="1602607"/>
          </a:xfrm>
        </p:grpSpPr>
        <p:pic>
          <p:nvPicPr>
            <p:cNvPr id="258" name="Picture 257"/>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9871613" y="2972490"/>
            <a:ext cx="521009" cy="284985"/>
            <a:chOff x="2027934" y="772011"/>
            <a:chExt cx="3295650" cy="1602607"/>
          </a:xfrm>
        </p:grpSpPr>
        <p:pic>
          <p:nvPicPr>
            <p:cNvPr id="264" name="Picture 263"/>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2362323" y="2634226"/>
            <a:ext cx="1259101" cy="914468"/>
            <a:chOff x="5280059" y="2551837"/>
            <a:chExt cx="1259101" cy="914468"/>
          </a:xfrm>
        </p:grpSpPr>
        <p:pic>
          <p:nvPicPr>
            <p:cNvPr id="35"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01528" y="255183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6133018" y="2571246"/>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475643"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878762"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280059" y="3006268"/>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94028" y="2994487"/>
              <a:ext cx="406142" cy="4600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70FBAE1-CD63-FEE7-5E10-FEDC36613B02}"/>
              </a:ext>
            </a:extLst>
          </p:cNvPr>
          <p:cNvGrpSpPr/>
          <p:nvPr/>
        </p:nvGrpSpPr>
        <p:grpSpPr>
          <a:xfrm>
            <a:off x="10623517" y="2154765"/>
            <a:ext cx="1560787" cy="2945168"/>
            <a:chOff x="9067206" y="2270527"/>
            <a:chExt cx="1691640" cy="3156653"/>
          </a:xfrm>
        </p:grpSpPr>
        <p:pic>
          <p:nvPicPr>
            <p:cNvPr id="4" name="Picture 10" descr="The wait is over!!!⌛ Introducing 50+ Plus-size characters in Animaker! -  Animaker updates">
              <a:extLst>
                <a:ext uri="{FF2B5EF4-FFF2-40B4-BE49-F238E27FC236}">
                  <a16:creationId xmlns:a16="http://schemas.microsoft.com/office/drawing/2014/main" id="{4B7CDE29-3D31-A129-F44C-48DABFCF94E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9067206" y="2270527"/>
              <a:ext cx="1691640" cy="31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FCFEE6-7737-B0A7-12A5-56E55EFFD622}"/>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9156151" y="4384483"/>
              <a:ext cx="1128627" cy="595399"/>
            </a:xfrm>
            <a:prstGeom prst="rect">
              <a:avLst/>
            </a:prstGeom>
          </p:spPr>
        </p:pic>
      </p:grpSp>
      <p:grpSp>
        <p:nvGrpSpPr>
          <p:cNvPr id="260" name="Group 259"/>
          <p:cNvGrpSpPr/>
          <p:nvPr/>
        </p:nvGrpSpPr>
        <p:grpSpPr>
          <a:xfrm>
            <a:off x="9357511" y="2955103"/>
            <a:ext cx="521009" cy="284985"/>
            <a:chOff x="2027934" y="772011"/>
            <a:chExt cx="3295650" cy="1602607"/>
          </a:xfrm>
        </p:grpSpPr>
        <p:pic>
          <p:nvPicPr>
            <p:cNvPr id="261" name="Picture 260"/>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0" name="Picture 229"/>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203093" y="2931693"/>
            <a:ext cx="481925" cy="319537"/>
          </a:xfrm>
          <a:prstGeom prst="rect">
            <a:avLst/>
          </a:prstGeom>
        </p:spPr>
      </p:pic>
    </p:spTree>
    <p:extLst>
      <p:ext uri="{BB962C8B-B14F-4D97-AF65-F5344CB8AC3E}">
        <p14:creationId xmlns:p14="http://schemas.microsoft.com/office/powerpoint/2010/main" val="13931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61111E-6 -4.44444E-6 L -0.44202 -0.01157 " pathEditMode="relative" rAng="0" ptsTypes="AA">
                                      <p:cBhvr>
                                        <p:cTn id="6" dur="2000" fill="hold"/>
                                        <p:tgtEl>
                                          <p:spTgt spid="5"/>
                                        </p:tgtEl>
                                        <p:attrNameLst>
                                          <p:attrName>ppt_x</p:attrName>
                                          <p:attrName>ppt_y</p:attrName>
                                        </p:attrNameLst>
                                      </p:cBhvr>
                                      <p:rCtr x="-22101" y="-579"/>
                                    </p:animMotion>
                                  </p:childTnLst>
                                </p:cTn>
                              </p:par>
                              <p:par>
                                <p:cTn id="7" presetID="42" presetClass="path" presetSubtype="0" accel="50000" decel="50000" fill="hold" nodeType="withEffect">
                                  <p:stCondLst>
                                    <p:cond delay="0"/>
                                  </p:stCondLst>
                                  <p:childTnLst>
                                    <p:animMotion origin="layout" path="M -4.16667E-6 -2.96296E-6 L -0.42048 -0.00069 " pathEditMode="relative" rAng="0" ptsTypes="AA">
                                      <p:cBhvr>
                                        <p:cTn id="8" dur="2000" fill="hold"/>
                                        <p:tgtEl>
                                          <p:spTgt spid="71"/>
                                        </p:tgtEl>
                                        <p:attrNameLst>
                                          <p:attrName>ppt_x</p:attrName>
                                          <p:attrName>ppt_y</p:attrName>
                                        </p:attrNameLst>
                                      </p:cBhvr>
                                      <p:rCtr x="-21024" y="-46"/>
                                    </p:animMotion>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35" presetClass="path" presetSubtype="0" accel="50000" decel="50000" fill="hold" nodeType="withEffect">
                                  <p:stCondLst>
                                    <p:cond delay="0"/>
                                  </p:stCondLst>
                                  <p:childTnLst>
                                    <p:animMotion origin="layout" path="M 3.54167E-6 4.81481E-6 L -0.5612 -0.03473 " pathEditMode="relative" rAng="0" ptsTypes="AA">
                                      <p:cBhvr>
                                        <p:cTn id="14" dur="2000" fill="hold"/>
                                        <p:tgtEl>
                                          <p:spTgt spid="7"/>
                                        </p:tgtEl>
                                        <p:attrNameLst>
                                          <p:attrName>ppt_x</p:attrName>
                                          <p:attrName>ppt_y</p:attrName>
                                        </p:attrNameLst>
                                      </p:cBhvr>
                                      <p:rCtr x="-28060" y="-1736"/>
                                    </p:animMotion>
                                  </p:childTnLst>
                                </p:cTn>
                              </p:par>
                              <p:par>
                                <p:cTn id="15" presetID="42" presetClass="path" presetSubtype="0" accel="50000" decel="50000" fill="hold" nodeType="withEffect">
                                  <p:stCondLst>
                                    <p:cond delay="500"/>
                                  </p:stCondLst>
                                  <p:childTnLst>
                                    <p:animMotion origin="layout" path="M -2.08333E-6 -3.7037E-7 L -0.43854 0.15023 " pathEditMode="relative" rAng="0" ptsTypes="AA">
                                      <p:cBhvr>
                                        <p:cTn id="16" dur="2000" fill="hold"/>
                                        <p:tgtEl>
                                          <p:spTgt spid="260"/>
                                        </p:tgtEl>
                                        <p:attrNameLst>
                                          <p:attrName>ppt_x</p:attrName>
                                          <p:attrName>ppt_y</p:attrName>
                                        </p:attrNameLst>
                                      </p:cBhvr>
                                      <p:rCtr x="-21927" y="7500"/>
                                    </p:animMotion>
                                  </p:childTnLst>
                                </p:cTn>
                              </p:par>
                              <p:par>
                                <p:cTn id="17" presetID="42" presetClass="path" presetSubtype="0" accel="50000" decel="50000" fill="hold" nodeType="withEffect">
                                  <p:stCondLst>
                                    <p:cond delay="500"/>
                                  </p:stCondLst>
                                  <p:childTnLst>
                                    <p:animMotion origin="layout" path="M 1.875E-6 -4.44444E-6 L -0.3194 0.14375 " pathEditMode="relative" rAng="0" ptsTypes="AA">
                                      <p:cBhvr>
                                        <p:cTn id="18" dur="2000" fill="hold"/>
                                        <p:tgtEl>
                                          <p:spTgt spid="230"/>
                                        </p:tgtEl>
                                        <p:attrNameLst>
                                          <p:attrName>ppt_x</p:attrName>
                                          <p:attrName>ppt_y</p:attrName>
                                        </p:attrNameLst>
                                      </p:cBhvr>
                                      <p:rCtr x="-15977" y="7176"/>
                                    </p:animMotion>
                                  </p:childTnLst>
                                </p:cTn>
                              </p:par>
                            </p:childTnLst>
                          </p:cTn>
                        </p:par>
                        <p:par>
                          <p:cTn id="19" fill="hold">
                            <p:stCondLst>
                              <p:cond delay="4500"/>
                            </p:stCondLst>
                            <p:childTnLst>
                              <p:par>
                                <p:cTn id="20" presetID="6" presetClass="entr" presetSubtype="3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circle(out)">
                                      <p:cBhvr>
                                        <p:cTn id="22"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5631A245-02B3-E56F-D022-97DDAFF0AD9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0" y="182881"/>
            <a:ext cx="12192000" cy="1325563"/>
          </a:xfrm>
          <a:effectLst/>
        </p:spPr>
        <p:txBody>
          <a:bodyPr>
            <a:noAutofit/>
          </a:bodyPr>
          <a:lstStyle/>
          <a:p>
            <a:pPr algn="ctr"/>
            <a:r>
              <a:rPr lang="en-US" sz="6000" dirty="0">
                <a:solidFill>
                  <a:schemeClr val="bg1"/>
                </a:solidFill>
                <a:latin typeface="Berlin Sans FB Demi" panose="020E0802020502020306" pitchFamily="34" charset="0"/>
              </a:rPr>
              <a:t>Table of Contents</a:t>
            </a:r>
          </a:p>
        </p:txBody>
      </p:sp>
      <p:sp>
        <p:nvSpPr>
          <p:cNvPr id="2" name="TextBox 1">
            <a:extLst>
              <a:ext uri="{FF2B5EF4-FFF2-40B4-BE49-F238E27FC236}">
                <a16:creationId xmlns:a16="http://schemas.microsoft.com/office/drawing/2014/main" id="{B39ED7EC-4F1F-8CD5-921E-8A3192281506}"/>
              </a:ext>
            </a:extLst>
          </p:cNvPr>
          <p:cNvSpPr txBox="1"/>
          <p:nvPr/>
        </p:nvSpPr>
        <p:spPr>
          <a:xfrm>
            <a:off x="2487386" y="1861458"/>
            <a:ext cx="8374252" cy="4062651"/>
          </a:xfrm>
          <a:prstGeom prst="rect">
            <a:avLst/>
          </a:prstGeom>
          <a:noFill/>
        </p:spPr>
        <p:txBody>
          <a:bodyPr wrap="square" rtlCol="0">
            <a:spAutoFit/>
          </a:bodyPr>
          <a:lstStyle/>
          <a:p>
            <a:r>
              <a:rPr lang="en-US" sz="4800" b="1" dirty="0">
                <a:solidFill>
                  <a:schemeClr val="bg1"/>
                </a:solidFill>
                <a:latin typeface="Berlin Sans FB Demi" panose="020E0802020502020306" pitchFamily="34" charset="0"/>
              </a:rPr>
              <a:t>Chapter 1:</a:t>
            </a:r>
            <a:r>
              <a:rPr lang="en-US" sz="4800" b="1" dirty="0">
                <a:solidFill>
                  <a:schemeClr val="bg1"/>
                </a:solidFill>
              </a:rPr>
              <a:t> </a:t>
            </a:r>
            <a:r>
              <a:rPr lang="en-US" sz="4800" dirty="0">
                <a:solidFill>
                  <a:schemeClr val="bg1"/>
                </a:solidFill>
              </a:rPr>
              <a:t>Meal Patterns</a:t>
            </a:r>
          </a:p>
          <a:p>
            <a:r>
              <a:rPr lang="en-US" sz="4800" b="1" dirty="0">
                <a:solidFill>
                  <a:schemeClr val="bg1"/>
                </a:solidFill>
                <a:latin typeface="Berlin Sans FB Demi" panose="020E0802020502020306" pitchFamily="34" charset="0"/>
              </a:rPr>
              <a:t>Chapter 2:</a:t>
            </a:r>
            <a:r>
              <a:rPr lang="en-US" sz="4800" b="1" dirty="0">
                <a:solidFill>
                  <a:schemeClr val="bg1"/>
                </a:solidFill>
              </a:rPr>
              <a:t> </a:t>
            </a:r>
            <a:r>
              <a:rPr lang="en-US" sz="4800" dirty="0">
                <a:solidFill>
                  <a:schemeClr val="bg1"/>
                </a:solidFill>
              </a:rPr>
              <a:t>Offer Versus Serve</a:t>
            </a:r>
          </a:p>
          <a:p>
            <a:r>
              <a:rPr lang="en-US" sz="4800" b="1" dirty="0">
                <a:solidFill>
                  <a:schemeClr val="bg1"/>
                </a:solidFill>
                <a:latin typeface="Berlin Sans FB Demi" panose="020E0802020502020306" pitchFamily="34" charset="0"/>
              </a:rPr>
              <a:t>Chapter 3:</a:t>
            </a:r>
            <a:r>
              <a:rPr lang="en-US" sz="4800" b="1" dirty="0">
                <a:solidFill>
                  <a:schemeClr val="bg1"/>
                </a:solidFill>
              </a:rPr>
              <a:t> </a:t>
            </a:r>
            <a:r>
              <a:rPr lang="en-US" sz="4800" dirty="0">
                <a:solidFill>
                  <a:schemeClr val="bg1"/>
                </a:solidFill>
              </a:rPr>
              <a:t>The Menu</a:t>
            </a:r>
          </a:p>
          <a:p>
            <a:r>
              <a:rPr lang="en-US" sz="4800" b="1" dirty="0">
                <a:solidFill>
                  <a:schemeClr val="bg1"/>
                </a:solidFill>
                <a:latin typeface="Berlin Sans FB Demi" panose="020E0802020502020306" pitchFamily="34" charset="0"/>
              </a:rPr>
              <a:t>Chapter 4:</a:t>
            </a:r>
            <a:r>
              <a:rPr lang="en-US" sz="4800" b="1" dirty="0">
                <a:solidFill>
                  <a:schemeClr val="bg1"/>
                </a:solidFill>
              </a:rPr>
              <a:t> </a:t>
            </a:r>
            <a:r>
              <a:rPr lang="en-US" sz="4800" dirty="0">
                <a:solidFill>
                  <a:schemeClr val="bg1"/>
                </a:solidFill>
              </a:rPr>
              <a:t>Tips for Reading </a:t>
            </a:r>
          </a:p>
          <a:p>
            <a:r>
              <a:rPr lang="en-US" sz="4800" dirty="0">
                <a:solidFill>
                  <a:schemeClr val="bg1"/>
                </a:solidFill>
              </a:rPr>
              <a:t>						  The Menu</a:t>
            </a:r>
          </a:p>
          <a:p>
            <a:endParaRPr lang="en-US" dirty="0">
              <a:solidFill>
                <a:schemeClr val="bg1"/>
              </a:solidFill>
            </a:endParaRPr>
          </a:p>
        </p:txBody>
      </p:sp>
    </p:spTree>
    <p:extLst>
      <p:ext uri="{BB962C8B-B14F-4D97-AF65-F5344CB8AC3E}">
        <p14:creationId xmlns:p14="http://schemas.microsoft.com/office/powerpoint/2010/main" val="156382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bg1"/>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C5B7266-EE51-58A0-4203-EE66B3AFBF40}"/>
              </a:ext>
            </a:extLst>
          </p:cNvPr>
          <p:cNvPicPr>
            <a:picLocks noChangeAspect="1"/>
          </p:cNvPicPr>
          <p:nvPr/>
        </p:nvPicPr>
        <p:blipFill>
          <a:blip r:embed="rId5">
            <a:extLst>
              <a:ext uri="{837473B0-CC2E-450A-ABE3-18F120FF3D39}">
                <a1611:picAttrSrcUrl xmlns:a1611="http://schemas.microsoft.com/office/drawing/2016/11/main" r:id="rId6"/>
              </a:ext>
            </a:extLst>
          </a:blip>
          <a:srcRect t="12500" b="12500"/>
          <a:stretch/>
        </p:blipFill>
        <p:spPr>
          <a:xfrm>
            <a:off x="0" y="0"/>
            <a:ext cx="12192000" cy="6858000"/>
          </a:xfrm>
          <a:prstGeom prst="rect">
            <a:avLst/>
          </a:prstGeom>
          <a:blipFill>
            <a:blip r:embed="rId7"/>
            <a:stretch>
              <a:fillRect/>
            </a:stretch>
          </a:blipFill>
        </p:spPr>
      </p:pic>
      <p:pic>
        <p:nvPicPr>
          <p:cNvPr id="2" name="Picture 1" descr="A green background with a black border&#10;&#10;Description automatically generated with medium confidence">
            <a:extLst>
              <a:ext uri="{FF2B5EF4-FFF2-40B4-BE49-F238E27FC236}">
                <a16:creationId xmlns:a16="http://schemas.microsoft.com/office/drawing/2014/main" id="{4AC5AF7E-9541-8553-6D54-456AA987B0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24000" y="-5"/>
            <a:ext cx="9144000" cy="6858005"/>
          </a:xfrm>
          <a:prstGeom prst="rect">
            <a:avLst/>
          </a:prstGeom>
        </p:spPr>
      </p:pic>
      <p:sp>
        <p:nvSpPr>
          <p:cNvPr id="53" name="Rectangle 52">
            <a:extLst>
              <a:ext uri="{FF2B5EF4-FFF2-40B4-BE49-F238E27FC236}">
                <a16:creationId xmlns:a16="http://schemas.microsoft.com/office/drawing/2014/main" id="{23B32C25-D8D4-0981-8EE8-3C8C9467CA5C}"/>
              </a:ext>
            </a:extLst>
          </p:cNvPr>
          <p:cNvSpPr/>
          <p:nvPr/>
        </p:nvSpPr>
        <p:spPr>
          <a:xfrm>
            <a:off x="5487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C9F2AEA-12CD-1330-CBF1-7FE13412F6B8}"/>
              </a:ext>
            </a:extLst>
          </p:cNvPr>
          <p:cNvSpPr/>
          <p:nvPr/>
        </p:nvSpPr>
        <p:spPr>
          <a:xfrm>
            <a:off x="5487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D5FE235D-6843-5179-1536-B5DAC4218C1F}"/>
              </a:ext>
            </a:extLst>
          </p:cNvPr>
          <p:cNvSpPr/>
          <p:nvPr/>
        </p:nvSpPr>
        <p:spPr>
          <a:xfrm>
            <a:off x="5487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442C9C6-4923-B8EC-FB98-8849783D7401}"/>
              </a:ext>
            </a:extLst>
          </p:cNvPr>
          <p:cNvSpPr>
            <a:spLocks noGrp="1"/>
          </p:cNvSpPr>
          <p:nvPr>
            <p:ph type="title"/>
          </p:nvPr>
        </p:nvSpPr>
        <p:spPr>
          <a:xfrm>
            <a:off x="14097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Breakfast OVS </a:t>
            </a:r>
            <a:b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Rules</a:t>
            </a:r>
          </a:p>
        </p:txBody>
      </p:sp>
      <p:sp>
        <p:nvSpPr>
          <p:cNvPr id="24" name="Rectangle 23">
            <a:extLst>
              <a:ext uri="{FF2B5EF4-FFF2-40B4-BE49-F238E27FC236}">
                <a16:creationId xmlns:a16="http://schemas.microsoft.com/office/drawing/2014/main" id="{8B0A4C11-F2B4-CFC6-71A8-1BF50DDF3A91}"/>
              </a:ext>
            </a:extLst>
          </p:cNvPr>
          <p:cNvSpPr/>
          <p:nvPr/>
        </p:nvSpPr>
        <p:spPr>
          <a:xfrm>
            <a:off x="5487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1949D10-D964-CC29-33F7-64AF203BA63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7360" y1="19190" x2="39680" y2="17804"/>
                      </a14:backgroundRemoval>
                    </a14:imgEffect>
                  </a14:imgLayer>
                </a14:imgProps>
              </a:ext>
            </a:extLst>
          </a:blip>
          <a:srcRect l="23862" t="15740" r="24919" b="34418"/>
          <a:stretch/>
        </p:blipFill>
        <p:spPr>
          <a:xfrm>
            <a:off x="3948347" y="1795484"/>
            <a:ext cx="4295309" cy="2825270"/>
          </a:xfrm>
          <a:prstGeom prst="rect">
            <a:avLst/>
          </a:prstGeom>
        </p:spPr>
      </p:pic>
      <p:pic>
        <p:nvPicPr>
          <p:cNvPr id="37" name="Picture 36" descr="A bright light burst with a white background&#10;&#10;Description automatically generated with medium confidence">
            <a:extLst>
              <a:ext uri="{FF2B5EF4-FFF2-40B4-BE49-F238E27FC236}">
                <a16:creationId xmlns:a16="http://schemas.microsoft.com/office/drawing/2014/main" id="{735C12F7-34D7-B6AD-0659-90C523A4E6A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tretch>
            <a:fillRect/>
          </a:stretch>
        </p:blipFill>
        <p:spPr>
          <a:xfrm>
            <a:off x="6454544" y="1197041"/>
            <a:ext cx="2157425" cy="2212676"/>
          </a:xfrm>
          <a:prstGeom prst="rect">
            <a:avLst/>
          </a:prstGeom>
        </p:spPr>
      </p:pic>
      <p:grpSp>
        <p:nvGrpSpPr>
          <p:cNvPr id="47" name="Group 46">
            <a:extLst>
              <a:ext uri="{FF2B5EF4-FFF2-40B4-BE49-F238E27FC236}">
                <a16:creationId xmlns:a16="http://schemas.microsoft.com/office/drawing/2014/main" id="{3ABB2009-1DB1-26FD-ED79-4A2912EFF707}"/>
              </a:ext>
            </a:extLst>
          </p:cNvPr>
          <p:cNvGrpSpPr/>
          <p:nvPr/>
        </p:nvGrpSpPr>
        <p:grpSpPr>
          <a:xfrm>
            <a:off x="4893617" y="4058659"/>
            <a:ext cx="2495483" cy="2766139"/>
            <a:chOff x="6032606" y="4058658"/>
            <a:chExt cx="2495483" cy="2766139"/>
          </a:xfrm>
        </p:grpSpPr>
        <p:grpSp>
          <p:nvGrpSpPr>
            <p:cNvPr id="41" name="Group 40">
              <a:extLst>
                <a:ext uri="{FF2B5EF4-FFF2-40B4-BE49-F238E27FC236}">
                  <a16:creationId xmlns:a16="http://schemas.microsoft.com/office/drawing/2014/main" id="{8B51E567-F2C7-A4D2-7422-BB7AB7966974}"/>
                </a:ext>
              </a:extLst>
            </p:cNvPr>
            <p:cNvGrpSpPr/>
            <p:nvPr/>
          </p:nvGrpSpPr>
          <p:grpSpPr>
            <a:xfrm>
              <a:off x="6032606" y="4058658"/>
              <a:ext cx="2495483" cy="2662984"/>
              <a:chOff x="1247741" y="6306890"/>
              <a:chExt cx="2495483" cy="2662984"/>
            </a:xfrm>
          </p:grpSpPr>
          <p:sp>
            <p:nvSpPr>
              <p:cNvPr id="38" name="Rectangle 37">
                <a:extLst>
                  <a:ext uri="{FF2B5EF4-FFF2-40B4-BE49-F238E27FC236}">
                    <a16:creationId xmlns:a16="http://schemas.microsoft.com/office/drawing/2014/main" id="{3D78C0C7-CB37-9B0F-6E24-C72ED1FCCC9F}"/>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9" name="Picture 388">
                <a:extLst>
                  <a:ext uri="{FF2B5EF4-FFF2-40B4-BE49-F238E27FC236}">
                    <a16:creationId xmlns:a16="http://schemas.microsoft.com/office/drawing/2014/main" id="{EAFB6026-A385-7C9B-2F9A-1B1901D95E2E}"/>
                  </a:ext>
                </a:extLst>
              </p:cNvPr>
              <p:cNvPicPr>
                <a:picLocks noChangeAspect="1"/>
              </p:cNvPicPr>
              <p:nvPr/>
            </p:nvPicPr>
            <p:blipFill>
              <a:blip r:embed="rId13"/>
              <a:stretch>
                <a:fillRect/>
              </a:stretch>
            </p:blipFill>
            <p:spPr>
              <a:xfrm flipH="1">
                <a:off x="1386244" y="6462883"/>
                <a:ext cx="2218477" cy="2231118"/>
              </a:xfrm>
              <a:prstGeom prst="rect">
                <a:avLst/>
              </a:prstGeom>
              <a:ln w="38100">
                <a:solidFill>
                  <a:schemeClr val="tx1"/>
                </a:solidFill>
              </a:ln>
            </p:spPr>
          </p:pic>
        </p:grpSp>
        <p:sp>
          <p:nvSpPr>
            <p:cNvPr id="43" name="TextBox 42">
              <a:extLst>
                <a:ext uri="{FF2B5EF4-FFF2-40B4-BE49-F238E27FC236}">
                  <a16:creationId xmlns:a16="http://schemas.microsoft.com/office/drawing/2014/main" id="{A76823B8-3E5D-2E5E-DCF8-3B44B9F100A0}"/>
                </a:ext>
              </a:extLst>
            </p:cNvPr>
            <p:cNvSpPr txBox="1"/>
            <p:nvPr/>
          </p:nvSpPr>
          <p:spPr>
            <a:xfrm>
              <a:off x="6260676" y="6393910"/>
              <a:ext cx="2039341"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Breakfast Cart Service</a:t>
              </a:r>
            </a:p>
          </p:txBody>
        </p:sp>
      </p:grpSp>
      <p:grpSp>
        <p:nvGrpSpPr>
          <p:cNvPr id="45" name="Group 44">
            <a:extLst>
              <a:ext uri="{FF2B5EF4-FFF2-40B4-BE49-F238E27FC236}">
                <a16:creationId xmlns:a16="http://schemas.microsoft.com/office/drawing/2014/main" id="{BA8570AB-0073-EB79-1F17-096F362092F1}"/>
              </a:ext>
            </a:extLst>
          </p:cNvPr>
          <p:cNvGrpSpPr/>
          <p:nvPr/>
        </p:nvGrpSpPr>
        <p:grpSpPr>
          <a:xfrm>
            <a:off x="4883774" y="4058658"/>
            <a:ext cx="2495483" cy="2762638"/>
            <a:chOff x="680748" y="4058658"/>
            <a:chExt cx="2495483" cy="2762638"/>
          </a:xfrm>
        </p:grpSpPr>
        <p:grpSp>
          <p:nvGrpSpPr>
            <p:cNvPr id="40" name="Group 39">
              <a:extLst>
                <a:ext uri="{FF2B5EF4-FFF2-40B4-BE49-F238E27FC236}">
                  <a16:creationId xmlns:a16="http://schemas.microsoft.com/office/drawing/2014/main" id="{6C668B1E-2ADD-DA14-5348-81179CD699C0}"/>
                </a:ext>
              </a:extLst>
            </p:cNvPr>
            <p:cNvGrpSpPr/>
            <p:nvPr/>
          </p:nvGrpSpPr>
          <p:grpSpPr>
            <a:xfrm>
              <a:off x="680748" y="4058658"/>
              <a:ext cx="2495483" cy="2662984"/>
              <a:chOff x="-1712629" y="6306890"/>
              <a:chExt cx="2495483" cy="2662984"/>
            </a:xfrm>
          </p:grpSpPr>
          <p:sp>
            <p:nvSpPr>
              <p:cNvPr id="39" name="Rectangle 38">
                <a:extLst>
                  <a:ext uri="{FF2B5EF4-FFF2-40B4-BE49-F238E27FC236}">
                    <a16:creationId xmlns:a16="http://schemas.microsoft.com/office/drawing/2014/main" id="{2B228885-5063-4534-1344-B5C998D7EA49}"/>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8" name="Picture 387">
                <a:extLst>
                  <a:ext uri="{FF2B5EF4-FFF2-40B4-BE49-F238E27FC236}">
                    <a16:creationId xmlns:a16="http://schemas.microsoft.com/office/drawing/2014/main" id="{1C9B9407-1FD3-9B1C-3649-6CCBDF1640A8}"/>
                  </a:ext>
                </a:extLst>
              </p:cNvPr>
              <p:cNvPicPr>
                <a:picLocks noChangeAspect="1"/>
              </p:cNvPicPr>
              <p:nvPr/>
            </p:nvPicPr>
            <p:blipFill>
              <a:blip r:embed="rId14"/>
              <a:stretch>
                <a:fillRect/>
              </a:stretch>
            </p:blipFill>
            <p:spPr>
              <a:xfrm>
                <a:off x="-1578852" y="6468431"/>
                <a:ext cx="2227928" cy="2193486"/>
              </a:xfrm>
              <a:prstGeom prst="rect">
                <a:avLst/>
              </a:prstGeom>
              <a:ln w="38100">
                <a:solidFill>
                  <a:schemeClr val="tx1"/>
                </a:solidFill>
              </a:ln>
            </p:spPr>
          </p:pic>
        </p:grpSp>
        <p:sp>
          <p:nvSpPr>
            <p:cNvPr id="42" name="TextBox 41">
              <a:extLst>
                <a:ext uri="{FF2B5EF4-FFF2-40B4-BE49-F238E27FC236}">
                  <a16:creationId xmlns:a16="http://schemas.microsoft.com/office/drawing/2014/main" id="{4B877E71-8D61-8830-98A5-E67896D72EC5}"/>
                </a:ext>
              </a:extLst>
            </p:cNvPr>
            <p:cNvSpPr txBox="1"/>
            <p:nvPr/>
          </p:nvSpPr>
          <p:spPr>
            <a:xfrm>
              <a:off x="713323" y="6390409"/>
              <a:ext cx="243368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Cafeteria Breakfast Service</a:t>
              </a:r>
            </a:p>
          </p:txBody>
        </p:sp>
      </p:grpSp>
      <p:grpSp>
        <p:nvGrpSpPr>
          <p:cNvPr id="46" name="Group 45">
            <a:extLst>
              <a:ext uri="{FF2B5EF4-FFF2-40B4-BE49-F238E27FC236}">
                <a16:creationId xmlns:a16="http://schemas.microsoft.com/office/drawing/2014/main" id="{BB934688-9A71-9294-E1FE-B051E28E0CF0}"/>
              </a:ext>
            </a:extLst>
          </p:cNvPr>
          <p:cNvGrpSpPr/>
          <p:nvPr/>
        </p:nvGrpSpPr>
        <p:grpSpPr>
          <a:xfrm>
            <a:off x="4880672" y="4058659"/>
            <a:ext cx="2522215" cy="2707347"/>
            <a:chOff x="3356677" y="4058658"/>
            <a:chExt cx="2522215" cy="2707347"/>
          </a:xfrm>
        </p:grpSpPr>
        <p:grpSp>
          <p:nvGrpSpPr>
            <p:cNvPr id="35" name="Group 34">
              <a:extLst>
                <a:ext uri="{FF2B5EF4-FFF2-40B4-BE49-F238E27FC236}">
                  <a16:creationId xmlns:a16="http://schemas.microsoft.com/office/drawing/2014/main" id="{41F2ECE1-0FF8-E4CB-E05B-F615135F6ECA}"/>
                </a:ext>
              </a:extLst>
            </p:cNvPr>
            <p:cNvGrpSpPr/>
            <p:nvPr/>
          </p:nvGrpSpPr>
          <p:grpSpPr>
            <a:xfrm>
              <a:off x="3356677" y="4058658"/>
              <a:ext cx="2495483" cy="2662984"/>
              <a:chOff x="3176444" y="4469049"/>
              <a:chExt cx="2852928" cy="2825270"/>
            </a:xfrm>
          </p:grpSpPr>
          <p:sp>
            <p:nvSpPr>
              <p:cNvPr id="26" name="Rectangle 25">
                <a:extLst>
                  <a:ext uri="{FF2B5EF4-FFF2-40B4-BE49-F238E27FC236}">
                    <a16:creationId xmlns:a16="http://schemas.microsoft.com/office/drawing/2014/main" id="{EF43AF4D-12E5-BEAF-BE36-14F6CCC48BF4}"/>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0" name="Group 389">
                <a:extLst>
                  <a:ext uri="{FF2B5EF4-FFF2-40B4-BE49-F238E27FC236}">
                    <a16:creationId xmlns:a16="http://schemas.microsoft.com/office/drawing/2014/main" id="{C3265792-E4A4-B447-5242-ADF73EAAB15A}"/>
                  </a:ext>
                </a:extLst>
              </p:cNvPr>
              <p:cNvGrpSpPr/>
              <p:nvPr/>
            </p:nvGrpSpPr>
            <p:grpSpPr>
              <a:xfrm>
                <a:off x="3356677" y="4648603"/>
                <a:ext cx="2530776" cy="2317650"/>
                <a:chOff x="35057" y="2858073"/>
                <a:chExt cx="2958961" cy="3681230"/>
              </a:xfrm>
            </p:grpSpPr>
            <p:pic>
              <p:nvPicPr>
                <p:cNvPr id="384" name="Picture 383">
                  <a:extLst>
                    <a:ext uri="{FF2B5EF4-FFF2-40B4-BE49-F238E27FC236}">
                      <a16:creationId xmlns:a16="http://schemas.microsoft.com/office/drawing/2014/main" id="{B685CE84-196B-63ED-D3F2-71EE2C4E6AEA}"/>
                    </a:ext>
                  </a:extLst>
                </p:cNvPr>
                <p:cNvPicPr>
                  <a:picLocks noChangeAspect="1"/>
                </p:cNvPicPr>
                <p:nvPr/>
              </p:nvPicPr>
              <p:blipFill rotWithShape="1">
                <a:blip r:embed="rId15"/>
                <a:srcRect t="14083" b="10772"/>
                <a:stretch/>
              </p:blipFill>
              <p:spPr>
                <a:xfrm>
                  <a:off x="35057" y="2858073"/>
                  <a:ext cx="2958961" cy="3681230"/>
                </a:xfrm>
                <a:prstGeom prst="rect">
                  <a:avLst/>
                </a:prstGeom>
                <a:ln w="38100">
                  <a:solidFill>
                    <a:schemeClr val="tx1"/>
                  </a:solidFill>
                </a:ln>
              </p:spPr>
            </p:pic>
            <p:pic>
              <p:nvPicPr>
                <p:cNvPr id="5" name="Picture 4" descr="A menu with text and images&#10;&#10;Description automatically generated with medium confidence">
                  <a:extLst>
                    <a:ext uri="{FF2B5EF4-FFF2-40B4-BE49-F238E27FC236}">
                      <a16:creationId xmlns:a16="http://schemas.microsoft.com/office/drawing/2014/main" id="{7C26C090-A34A-992D-B36C-E9545CD622DC}"/>
                    </a:ext>
                  </a:extLst>
                </p:cNvPr>
                <p:cNvPicPr>
                  <a:picLocks noChangeAspect="1"/>
                </p:cNvPicPr>
                <p:nvPr/>
              </p:nvPicPr>
              <p:blipFill>
                <a:blip r:embed="rId16"/>
                <a:stretch>
                  <a:fillRect/>
                </a:stretch>
              </p:blipFill>
              <p:spPr>
                <a:xfrm>
                  <a:off x="1856573" y="5205911"/>
                  <a:ext cx="675550" cy="457200"/>
                </a:xfrm>
                <a:prstGeom prst="rect">
                  <a:avLst/>
                </a:prstGeom>
                <a:ln>
                  <a:solidFill>
                    <a:schemeClr val="tx1"/>
                  </a:solidFill>
                </a:ln>
              </p:spPr>
            </p:pic>
            <p:pic>
              <p:nvPicPr>
                <p:cNvPr id="8" name="Picture 7" descr="A menu with text and images&#10;&#10;Description automatically generated with medium confidence">
                  <a:extLst>
                    <a:ext uri="{FF2B5EF4-FFF2-40B4-BE49-F238E27FC236}">
                      <a16:creationId xmlns:a16="http://schemas.microsoft.com/office/drawing/2014/main" id="{5B1841BF-2A08-B05D-4791-23E82D911300}"/>
                    </a:ext>
                  </a:extLst>
                </p:cNvPr>
                <p:cNvPicPr>
                  <a:picLocks noChangeAspect="1"/>
                </p:cNvPicPr>
                <p:nvPr/>
              </p:nvPicPr>
              <p:blipFill>
                <a:blip r:embed="rId17"/>
                <a:stretch>
                  <a:fillRect/>
                </a:stretch>
              </p:blipFill>
              <p:spPr>
                <a:xfrm>
                  <a:off x="1159294" y="5205911"/>
                  <a:ext cx="668071" cy="457200"/>
                </a:xfrm>
                <a:prstGeom prst="rect">
                  <a:avLst/>
                </a:prstGeom>
                <a:ln>
                  <a:solidFill>
                    <a:schemeClr val="tx1"/>
                  </a:solidFill>
                </a:ln>
              </p:spPr>
            </p:pic>
          </p:grpSp>
        </p:grpSp>
        <p:sp>
          <p:nvSpPr>
            <p:cNvPr id="44" name="TextBox 43">
              <a:extLst>
                <a:ext uri="{FF2B5EF4-FFF2-40B4-BE49-F238E27FC236}">
                  <a16:creationId xmlns:a16="http://schemas.microsoft.com/office/drawing/2014/main" id="{B3186740-FBC1-E805-B08A-32FA7CC49AE8}"/>
                </a:ext>
              </a:extLst>
            </p:cNvPr>
            <p:cNvSpPr txBox="1"/>
            <p:nvPr/>
          </p:nvSpPr>
          <p:spPr>
            <a:xfrm>
              <a:off x="3363460" y="6396673"/>
              <a:ext cx="2515432"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Breakfast In The Classroom (BIC)</a:t>
              </a:r>
            </a:p>
          </p:txBody>
        </p:sp>
      </p:grpSp>
      <p:pic>
        <p:nvPicPr>
          <p:cNvPr id="52" name="Picture 51" descr="A bright light burst with a white background&#10;&#10;Description automatically generated with medium confidence">
            <a:extLst>
              <a:ext uri="{FF2B5EF4-FFF2-40B4-BE49-F238E27FC236}">
                <a16:creationId xmlns:a16="http://schemas.microsoft.com/office/drawing/2014/main" id="{BBF3AFCE-4A53-0BDE-145A-21F352EFBEB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tretch>
            <a:fillRect/>
          </a:stretch>
        </p:blipFill>
        <p:spPr>
          <a:xfrm>
            <a:off x="6454544" y="1185954"/>
            <a:ext cx="2157425" cy="2212676"/>
          </a:xfrm>
          <a:prstGeom prst="rect">
            <a:avLst/>
          </a:prstGeom>
        </p:spPr>
      </p:pic>
      <p:pic>
        <p:nvPicPr>
          <p:cNvPr id="55" name="Picture 54" descr="A bright light burst with a white background&#10;&#10;Description automatically generated with medium confidence">
            <a:extLst>
              <a:ext uri="{FF2B5EF4-FFF2-40B4-BE49-F238E27FC236}">
                <a16:creationId xmlns:a16="http://schemas.microsoft.com/office/drawing/2014/main" id="{05F0BCED-14DC-BBFA-C89F-CB553B50A7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tretch>
            <a:fillRect/>
          </a:stretch>
        </p:blipFill>
        <p:spPr>
          <a:xfrm>
            <a:off x="6454544" y="1180999"/>
            <a:ext cx="2157425" cy="2212676"/>
          </a:xfrm>
          <a:prstGeom prst="rect">
            <a:avLst/>
          </a:prstGeom>
        </p:spPr>
      </p:pic>
      <p:sp>
        <p:nvSpPr>
          <p:cNvPr id="56" name="Rectangle 55">
            <a:extLst>
              <a:ext uri="{FF2B5EF4-FFF2-40B4-BE49-F238E27FC236}">
                <a16:creationId xmlns:a16="http://schemas.microsoft.com/office/drawing/2014/main" id="{AA2442B4-6BB1-C4A1-7428-2EB83634ADAF}"/>
              </a:ext>
            </a:extLst>
          </p:cNvPr>
          <p:cNvSpPr/>
          <p:nvPr/>
        </p:nvSpPr>
        <p:spPr>
          <a:xfrm>
            <a:off x="1659987" y="63640"/>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3DA571E-E501-EBED-8CE6-6F83DE4A6B36}"/>
              </a:ext>
            </a:extLst>
          </p:cNvPr>
          <p:cNvSpPr/>
          <p:nvPr/>
        </p:nvSpPr>
        <p:spPr>
          <a:xfrm>
            <a:off x="1659986" y="86676"/>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06B5BF0-2E84-3738-BD47-6DE7849EC87C}"/>
              </a:ext>
            </a:extLst>
          </p:cNvPr>
          <p:cNvSpPr/>
          <p:nvPr/>
        </p:nvSpPr>
        <p:spPr>
          <a:xfrm>
            <a:off x="1699491" y="127284"/>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y2mate.is - polaroid_camera_sound_effects-haEYVid3Jpc-192k-1706551095">
            <a:hlinkClick r:id="" action="ppaction://media"/>
            <a:extLst>
              <a:ext uri="{FF2B5EF4-FFF2-40B4-BE49-F238E27FC236}">
                <a16:creationId xmlns:a16="http://schemas.microsoft.com/office/drawing/2014/main" id="{65C046EB-4463-E1A5-A048-F10F2A4B996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3974763" y="1638301"/>
            <a:ext cx="244475" cy="244475"/>
          </a:xfrm>
          <a:prstGeom prst="rect">
            <a:avLst/>
          </a:prstGeom>
        </p:spPr>
      </p:pic>
      <p:pic>
        <p:nvPicPr>
          <p:cNvPr id="60" name="y2mate.is - polaroid_camera_sound_effects-haEYVid3Jpc-192k-1706551095">
            <a:hlinkClick r:id="" action="ppaction://media"/>
            <a:extLst>
              <a:ext uri="{FF2B5EF4-FFF2-40B4-BE49-F238E27FC236}">
                <a16:creationId xmlns:a16="http://schemas.microsoft.com/office/drawing/2014/main" id="{EC2A1828-A472-371A-7660-20B7496EE0EF}"/>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127163" y="1790701"/>
            <a:ext cx="244475" cy="244475"/>
          </a:xfrm>
          <a:prstGeom prst="rect">
            <a:avLst/>
          </a:prstGeom>
        </p:spPr>
      </p:pic>
      <p:pic>
        <p:nvPicPr>
          <p:cNvPr id="61" name="y2mate.is - polaroid_camera_sound_effects-haEYVid3Jpc-192k-1706551095">
            <a:hlinkClick r:id="" action="ppaction://media"/>
            <a:extLst>
              <a:ext uri="{FF2B5EF4-FFF2-40B4-BE49-F238E27FC236}">
                <a16:creationId xmlns:a16="http://schemas.microsoft.com/office/drawing/2014/main" id="{D5EAFE02-74C9-6685-D0FC-FF398621BC0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279563" y="1943101"/>
            <a:ext cx="244475" cy="244475"/>
          </a:xfrm>
          <a:prstGeom prst="rect">
            <a:avLst/>
          </a:prstGeom>
        </p:spPr>
      </p:pic>
    </p:spTree>
    <p:extLst>
      <p:ext uri="{BB962C8B-B14F-4D97-AF65-F5344CB8AC3E}">
        <p14:creationId xmlns:p14="http://schemas.microsoft.com/office/powerpoint/2010/main" val="10594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9"/>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56"/>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59"/>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6"/>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1000"/>
                                        <p:tgtEl>
                                          <p:spTgt spid="46"/>
                                        </p:tgtEl>
                                      </p:cBhvr>
                                    </p:animEffect>
                                  </p:childTnLst>
                                </p:cTn>
                              </p:par>
                            </p:childTnLst>
                          </p:cTn>
                        </p:par>
                        <p:par>
                          <p:cTn id="21" fill="hold">
                            <p:stCondLst>
                              <p:cond delay="2813"/>
                            </p:stCondLst>
                            <p:childTnLst>
                              <p:par>
                                <p:cTn id="22" presetID="42" presetClass="path" presetSubtype="0" accel="50000" decel="50000" fill="hold" nodeType="afterEffect">
                                  <p:stCondLst>
                                    <p:cond delay="0"/>
                                  </p:stCondLst>
                                  <p:childTnLst>
                                    <p:animMotion origin="layout" path="M -1.11111E-6 -3.7037E-7 L -0.29427 0.00694 " pathEditMode="relative" rAng="0" ptsTypes="AA">
                                      <p:cBhvr>
                                        <p:cTn id="23" dur="1000" fill="hold"/>
                                        <p:tgtEl>
                                          <p:spTgt spid="46"/>
                                        </p:tgtEl>
                                        <p:attrNameLst>
                                          <p:attrName>ppt_x</p:attrName>
                                          <p:attrName>ppt_y</p:attrName>
                                        </p:attrNameLst>
                                      </p:cBhvr>
                                      <p:rCtr x="-14722" y="347"/>
                                    </p:animMotion>
                                  </p:childTnLst>
                                </p:cTn>
                              </p:par>
                            </p:childTnLst>
                          </p:cTn>
                        </p:par>
                        <p:par>
                          <p:cTn id="24" fill="hold">
                            <p:stCondLst>
                              <p:cond delay="3813"/>
                            </p:stCondLst>
                            <p:childTnLst>
                              <p:par>
                                <p:cTn id="25" presetID="1" presetClass="entr" presetSubtype="0" fill="hold" grpId="0" nodeType="afterEffect">
                                  <p:stCondLst>
                                    <p:cond delay="0"/>
                                  </p:stCondLst>
                                  <p:childTnLst>
                                    <p:set>
                                      <p:cBhvr>
                                        <p:cTn id="26" dur="1" fill="hold">
                                          <p:stCondLst>
                                            <p:cond delay="9"/>
                                          </p:stCondLst>
                                        </p:cTn>
                                        <p:tgtEl>
                                          <p:spTgt spid="5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313" fill="hold"/>
                                        <p:tgtEl>
                                          <p:spTgt spid="60"/>
                                        </p:tgtEl>
                                      </p:cBhvr>
                                    </p:cmd>
                                  </p:childTnLst>
                                </p:cTn>
                              </p:par>
                            </p:childTnLst>
                          </p:cTn>
                        </p:par>
                        <p:par>
                          <p:cTn id="29" fill="hold">
                            <p:stCondLst>
                              <p:cond delay="5126"/>
                            </p:stCondLst>
                            <p:childTnLst>
                              <p:par>
                                <p:cTn id="30" presetID="1" presetClass="exit" presetSubtype="0" fill="hold" grpId="1" nodeType="afterEffect">
                                  <p:stCondLst>
                                    <p:cond delay="0"/>
                                  </p:stCondLst>
                                  <p:childTnLst>
                                    <p:set>
                                      <p:cBhvr>
                                        <p:cTn id="31" dur="1" fill="hold">
                                          <p:stCondLst>
                                            <p:cond delay="9"/>
                                          </p:stCondLst>
                                        </p:cTn>
                                        <p:tgtEl>
                                          <p:spTgt spid="57"/>
                                        </p:tgtEl>
                                        <p:attrNameLst>
                                          <p:attrName>style.visibility</p:attrName>
                                        </p:attrNameLst>
                                      </p:cBhvr>
                                      <p:to>
                                        <p:strVal val="hidden"/>
                                      </p:to>
                                    </p:set>
                                  </p:childTnLst>
                                </p:cTn>
                              </p:par>
                            </p:childTnLst>
                          </p:cTn>
                        </p:par>
                        <p:par>
                          <p:cTn id="32" fill="hold">
                            <p:stCondLst>
                              <p:cond delay="5136"/>
                            </p:stCondLst>
                            <p:childTnLst>
                              <p:par>
                                <p:cTn id="33" presetID="22" presetClass="entr" presetSubtype="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1000"/>
                                        <p:tgtEl>
                                          <p:spTgt spid="47"/>
                                        </p:tgtEl>
                                      </p:cBhvr>
                                    </p:animEffect>
                                  </p:childTnLst>
                                </p:cTn>
                              </p:par>
                            </p:childTnLst>
                          </p:cTn>
                        </p:par>
                        <p:par>
                          <p:cTn id="36" fill="hold">
                            <p:stCondLst>
                              <p:cond delay="6136"/>
                            </p:stCondLst>
                            <p:childTnLst>
                              <p:par>
                                <p:cTn id="37" presetID="42" presetClass="path" presetSubtype="0" accel="50000" decel="50000" fill="hold" nodeType="afterEffect">
                                  <p:stCondLst>
                                    <p:cond delay="0"/>
                                  </p:stCondLst>
                                  <p:childTnLst>
                                    <p:animMotion origin="layout" path="M -4.72222E-6 1.48148E-6 L 0.29271 0.00254 " pathEditMode="relative" rAng="0" ptsTypes="AA">
                                      <p:cBhvr>
                                        <p:cTn id="38" dur="1000" fill="hold"/>
                                        <p:tgtEl>
                                          <p:spTgt spid="47"/>
                                        </p:tgtEl>
                                        <p:attrNameLst>
                                          <p:attrName>ppt_x</p:attrName>
                                          <p:attrName>ppt_y</p:attrName>
                                        </p:attrNameLst>
                                      </p:cBhvr>
                                      <p:rCtr x="14635" y="116"/>
                                    </p:animMotion>
                                  </p:childTnLst>
                                </p:cTn>
                              </p:par>
                            </p:childTnLst>
                          </p:cTn>
                        </p:par>
                        <p:par>
                          <p:cTn id="39" fill="hold">
                            <p:stCondLst>
                              <p:cond delay="7136"/>
                            </p:stCondLst>
                            <p:childTnLst>
                              <p:par>
                                <p:cTn id="40" presetID="1" presetClass="entr" presetSubtype="0" fill="hold" grpId="0" nodeType="afterEffect">
                                  <p:stCondLst>
                                    <p:cond delay="0"/>
                                  </p:stCondLst>
                                  <p:childTnLst>
                                    <p:set>
                                      <p:cBhvr>
                                        <p:cTn id="41" dur="1" fill="hold">
                                          <p:stCondLst>
                                            <p:cond delay="9"/>
                                          </p:stCondLst>
                                        </p:cTn>
                                        <p:tgtEl>
                                          <p:spTgt spid="58"/>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313" fill="hold"/>
                                        <p:tgtEl>
                                          <p:spTgt spid="61"/>
                                        </p:tgtEl>
                                      </p:cBhvr>
                                    </p:cmd>
                                  </p:childTnLst>
                                </p:cTn>
                              </p:par>
                            </p:childTnLst>
                          </p:cTn>
                        </p:par>
                        <p:par>
                          <p:cTn id="44" fill="hold">
                            <p:stCondLst>
                              <p:cond delay="8449"/>
                            </p:stCondLst>
                            <p:childTnLst>
                              <p:par>
                                <p:cTn id="45" presetID="1" presetClass="exit" presetSubtype="0" fill="hold" grpId="1" nodeType="afterEffect">
                                  <p:stCondLst>
                                    <p:cond delay="0"/>
                                  </p:stCondLst>
                                  <p:childTnLst>
                                    <p:set>
                                      <p:cBhvr>
                                        <p:cTn id="46" dur="1" fill="hold">
                                          <p:stCondLst>
                                            <p:cond delay="9"/>
                                          </p:stCondLst>
                                        </p:cTn>
                                        <p:tgtEl>
                                          <p:spTgt spid="58"/>
                                        </p:tgtEl>
                                        <p:attrNameLst>
                                          <p:attrName>style.visibility</p:attrName>
                                        </p:attrNameLst>
                                      </p:cBhvr>
                                      <p:to>
                                        <p:strVal val="hidden"/>
                                      </p:to>
                                    </p:set>
                                  </p:childTnLst>
                                </p:cTn>
                              </p:par>
                            </p:childTnLst>
                          </p:cTn>
                        </p:par>
                        <p:par>
                          <p:cTn id="47" fill="hold">
                            <p:stCondLst>
                              <p:cond delay="8459"/>
                            </p:stCondLst>
                            <p:childTnLst>
                              <p:par>
                                <p:cTn id="48" presetID="22" presetClass="entr" presetSubtype="1"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1000"/>
                                        <p:tgtEl>
                                          <p:spTgt spid="4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9"/>
                </p:tgtEl>
              </p:cMediaNode>
            </p:audio>
            <p:audio>
              <p:cMediaNode vol="80000">
                <p:cTn id="55" fill="hold" display="0">
                  <p:stCondLst>
                    <p:cond delay="indefinite"/>
                  </p:stCondLst>
                  <p:endCondLst>
                    <p:cond evt="onStopAudio" delay="0">
                      <p:tgtEl>
                        <p:sldTgt/>
                      </p:tgtEl>
                    </p:cond>
                  </p:endCondLst>
                </p:cTn>
                <p:tgtEl>
                  <p:spTgt spid="60"/>
                </p:tgtEl>
              </p:cMediaNode>
            </p:audio>
            <p:audio>
              <p:cMediaNode vol="80000">
                <p:cTn id="56" fill="hold" display="0">
                  <p:stCondLst>
                    <p:cond delay="indefinite"/>
                  </p:stCondLst>
                  <p:endCondLst>
                    <p:cond evt="onStopAudio" delay="0">
                      <p:tgtEl>
                        <p:sldTgt/>
                      </p:tgtEl>
                    </p:cond>
                  </p:endCondLst>
                </p:cTn>
                <p:tgtEl>
                  <p:spTgt spid="61"/>
                </p:tgtEl>
              </p:cMediaNode>
            </p:audio>
          </p:childTnLst>
        </p:cTn>
      </p:par>
    </p:tnLst>
    <p:bldLst>
      <p:bldP spid="54" grpId="0" animBg="1"/>
      <p:bldP spid="24" grpId="0" animBg="1"/>
      <p:bldP spid="56" grpId="0" animBg="1"/>
      <p:bldP spid="56" grpId="1" animBg="1"/>
      <p:bldP spid="57" grpId="0" animBg="1"/>
      <p:bldP spid="57" grpId="1" animBg="1"/>
      <p:bldP spid="58" grpId="0" animBg="1"/>
      <p:bldP spid="5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21D460B5-A2A1-A8E5-F35E-FF67E7F156F2}"/>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5" name="Picture 4" descr="A poster with text and images&#10;&#10;Description automatically generated">
            <a:extLst>
              <a:ext uri="{FF2B5EF4-FFF2-40B4-BE49-F238E27FC236}">
                <a16:creationId xmlns:a16="http://schemas.microsoft.com/office/drawing/2014/main" id="{1AF7FA94-04F9-E93D-93AF-C4056D7B7675}"/>
              </a:ext>
            </a:extLst>
          </p:cNvPr>
          <p:cNvPicPr>
            <a:picLocks noChangeAspect="1"/>
          </p:cNvPicPr>
          <p:nvPr/>
        </p:nvPicPr>
        <p:blipFill>
          <a:blip r:embed="rId7"/>
          <a:stretch>
            <a:fillRect/>
          </a:stretch>
        </p:blipFill>
        <p:spPr>
          <a:xfrm>
            <a:off x="3723809" y="379296"/>
            <a:ext cx="4744382" cy="6099403"/>
          </a:xfrm>
          <a:prstGeom prst="rect">
            <a:avLst/>
          </a:prstGeom>
        </p:spPr>
      </p:pic>
    </p:spTree>
    <p:custDataLst>
      <p:tags r:id="rId1"/>
    </p:custDataLst>
    <p:extLst>
      <p:ext uri="{BB962C8B-B14F-4D97-AF65-F5344CB8AC3E}">
        <p14:creationId xmlns:p14="http://schemas.microsoft.com/office/powerpoint/2010/main" val="3728025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A612ED24-96AA-6270-06F4-0B513A087B52}"/>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7" name="Picture 6" descr="A poster with text and images of food items&#10;&#10;Description automatically generated">
            <a:extLst>
              <a:ext uri="{FF2B5EF4-FFF2-40B4-BE49-F238E27FC236}">
                <a16:creationId xmlns:a16="http://schemas.microsoft.com/office/drawing/2014/main" id="{3AE90D4B-4528-3442-A98F-B34DA3A6B31C}"/>
              </a:ext>
            </a:extLst>
          </p:cNvPr>
          <p:cNvPicPr>
            <a:picLocks noChangeAspect="1"/>
          </p:cNvPicPr>
          <p:nvPr/>
        </p:nvPicPr>
        <p:blipFill>
          <a:blip r:embed="rId7"/>
          <a:stretch>
            <a:fillRect/>
          </a:stretch>
        </p:blipFill>
        <p:spPr>
          <a:xfrm>
            <a:off x="3723810" y="397966"/>
            <a:ext cx="4744383" cy="6099404"/>
          </a:xfrm>
          <a:prstGeom prst="rect">
            <a:avLst/>
          </a:prstGeom>
        </p:spPr>
      </p:pic>
    </p:spTree>
    <p:custDataLst>
      <p:tags r:id="rId1"/>
    </p:custDataLst>
    <p:extLst>
      <p:ext uri="{BB962C8B-B14F-4D97-AF65-F5344CB8AC3E}">
        <p14:creationId xmlns:p14="http://schemas.microsoft.com/office/powerpoint/2010/main" val="91822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72232BA-8612-F269-70F7-B0DF782E098F}"/>
              </a:ext>
            </a:extLst>
          </p:cNvPr>
          <p:cNvSpPr/>
          <p:nvPr/>
        </p:nvSpPr>
        <p:spPr>
          <a:xfrm>
            <a:off x="1524000" y="1"/>
            <a:ext cx="9144000" cy="1656807"/>
          </a:xfrm>
          <a:prstGeom prst="rect">
            <a:avLst/>
          </a:prstGeom>
          <a:solidFill>
            <a:srgbClr val="E5B874"/>
          </a:solidFill>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57" t="20733" r="11938" b="15881"/>
          <a:stretch/>
        </p:blipFill>
        <p:spPr bwMode="auto">
          <a:xfrm>
            <a:off x="1524001" y="857250"/>
            <a:ext cx="9118337"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451140" y="3941137"/>
            <a:ext cx="1726884" cy="1821164"/>
            <a:chOff x="1849120" y="1981200"/>
            <a:chExt cx="4582160" cy="3197860"/>
          </a:xfrm>
        </p:grpSpPr>
        <p:sp>
          <p:nvSpPr>
            <p:cNvPr id="14" name="Can 13"/>
            <p:cNvSpPr/>
            <p:nvPr/>
          </p:nvSpPr>
          <p:spPr>
            <a:xfrm rot="5400000">
              <a:off x="18262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5" name="Can 14"/>
            <p:cNvSpPr/>
            <p:nvPr/>
          </p:nvSpPr>
          <p:spPr>
            <a:xfrm rot="5400000">
              <a:off x="52806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Can 15"/>
            <p:cNvSpPr/>
            <p:nvPr/>
          </p:nvSpPr>
          <p:spPr>
            <a:xfrm rot="5400000">
              <a:off x="5849620" y="432054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7" name="Cube 16"/>
            <p:cNvSpPr/>
            <p:nvPr/>
          </p:nvSpPr>
          <p:spPr>
            <a:xfrm>
              <a:off x="1849120" y="1981200"/>
              <a:ext cx="4582160" cy="2987040"/>
            </a:xfrm>
            <a:prstGeom prst="cube">
              <a:avLst>
                <a:gd name="adj" fmla="val 17857"/>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18" name="Frame 17"/>
            <p:cNvSpPr/>
            <p:nvPr/>
          </p:nvSpPr>
          <p:spPr>
            <a:xfrm>
              <a:off x="1849120" y="2519680"/>
              <a:ext cx="3980951" cy="2448560"/>
            </a:xfrm>
            <a:prstGeom prst="frame">
              <a:avLst>
                <a:gd name="adj1" fmla="val 5446"/>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008000"/>
                </a:solidFill>
                <a:latin typeface="Calibri"/>
              </a:endParaRPr>
            </a:p>
          </p:txBody>
        </p:sp>
        <p:sp>
          <p:nvSpPr>
            <p:cNvPr id="19" name="Rectangle 18"/>
            <p:cNvSpPr/>
            <p:nvPr/>
          </p:nvSpPr>
          <p:spPr>
            <a:xfrm>
              <a:off x="2011679" y="3749040"/>
              <a:ext cx="3658259" cy="137160"/>
            </a:xfrm>
            <a:prstGeom prst="rect">
              <a:avLst/>
            </a:prstGeom>
            <a:solidFill>
              <a:schemeClr val="accent4">
                <a:lumMod val="5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cxnSp>
          <p:nvCxnSpPr>
            <p:cNvPr id="20" name="Straight Connector 19"/>
            <p:cNvCxnSpPr/>
            <p:nvPr/>
          </p:nvCxnSpPr>
          <p:spPr>
            <a:xfrm>
              <a:off x="2397760" y="3886200"/>
              <a:ext cx="0" cy="508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339081" y="4482729"/>
            <a:ext cx="543353" cy="422247"/>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8">
            <a:extLst>
              <a:ext uri="{28A0092B-C50C-407E-A947-70E740481C1C}">
                <a14:useLocalDpi xmlns:a14="http://schemas.microsoft.com/office/drawing/2010/main" val="0"/>
              </a:ext>
            </a:extLst>
          </a:blip>
          <a:srcRect t="18904" b="18904"/>
          <a:stretch/>
        </p:blipFill>
        <p:spPr>
          <a:xfrm rot="155198">
            <a:off x="6517862" y="4200439"/>
            <a:ext cx="1129521" cy="1157606"/>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4449861" y="5646553"/>
            <a:ext cx="847385" cy="119678"/>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29" name="Can 28"/>
          <p:cNvSpPr/>
          <p:nvPr/>
        </p:nvSpPr>
        <p:spPr>
          <a:xfrm rot="5228088">
            <a:off x="4331737" y="5637576"/>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0" name="Frame 29"/>
          <p:cNvSpPr/>
          <p:nvPr/>
        </p:nvSpPr>
        <p:spPr>
          <a:xfrm>
            <a:off x="4921754" y="3861768"/>
            <a:ext cx="293064" cy="1872044"/>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1" name="Rounded Rectangle 30"/>
          <p:cNvSpPr/>
          <p:nvPr/>
        </p:nvSpPr>
        <p:spPr>
          <a:xfrm>
            <a:off x="4904979" y="3830210"/>
            <a:ext cx="351935" cy="68981"/>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nvGrpSpPr>
          <p:cNvPr id="32" name="Group 31"/>
          <p:cNvGrpSpPr/>
          <p:nvPr/>
        </p:nvGrpSpPr>
        <p:grpSpPr>
          <a:xfrm>
            <a:off x="4456991" y="4463200"/>
            <a:ext cx="1137782" cy="1275122"/>
            <a:chOff x="7954133" y="2608512"/>
            <a:chExt cx="2090827" cy="2276276"/>
          </a:xfrm>
        </p:grpSpPr>
        <p:sp>
          <p:nvSpPr>
            <p:cNvPr id="34" name="Cube 33"/>
            <p:cNvSpPr/>
            <p:nvPr/>
          </p:nvSpPr>
          <p:spPr>
            <a:xfrm>
              <a:off x="7954133" y="3385451"/>
              <a:ext cx="1810774" cy="1499337"/>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pic>
          <p:nvPicPr>
            <p:cNvPr id="35" name="Picture 34"/>
            <p:cNvPicPr>
              <a:picLocks noChangeAspect="1"/>
            </p:cNvPicPr>
            <p:nvPr/>
          </p:nvPicPr>
          <p:blipFill>
            <a:blip r:embed="rId9">
              <a:lum bright="70000" contrast="-70000"/>
              <a:extLst>
                <a:ext uri="{BEBA8EAE-BF5A-486C-A8C5-ECC9F3942E4B}">
                  <a14:imgProps xmlns:a14="http://schemas.microsoft.com/office/drawing/2010/main">
                    <a14:imgLayer r:embed="rId10">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grpSp>
      <p:sp>
        <p:nvSpPr>
          <p:cNvPr id="33" name="Can 32"/>
          <p:cNvSpPr/>
          <p:nvPr/>
        </p:nvSpPr>
        <p:spPr>
          <a:xfrm rot="5228088">
            <a:off x="5178742" y="5690181"/>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575819" y="3389454"/>
            <a:ext cx="951698" cy="840988"/>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5083304" y="4773345"/>
            <a:ext cx="189291" cy="266484"/>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775291" y="4788494"/>
            <a:ext cx="202903" cy="278934"/>
          </a:xfrm>
          <a:prstGeom prst="rect">
            <a:avLst/>
          </a:prstGeom>
        </p:spPr>
      </p:pic>
      <p:grpSp>
        <p:nvGrpSpPr>
          <p:cNvPr id="48" name="Group 47"/>
          <p:cNvGrpSpPr/>
          <p:nvPr/>
        </p:nvGrpSpPr>
        <p:grpSpPr>
          <a:xfrm>
            <a:off x="6245557" y="3440581"/>
            <a:ext cx="982183" cy="810491"/>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319355" y="5530479"/>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3" r:link="rId15" cstate="print">
            <a:extLst>
              <a:ext uri="{BEBA8EAE-BF5A-486C-A8C5-ECC9F3942E4B}">
                <a14:imgProps xmlns:a14="http://schemas.microsoft.com/office/drawing/2010/main">
                  <a14:imgLayer r:embed="rId14">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Effect>
                      <a14:saturation sat="66000"/>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5573998" y="4414413"/>
            <a:ext cx="820273" cy="53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94305" y="4799528"/>
            <a:ext cx="202903" cy="278934"/>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914472" y="4689087"/>
            <a:ext cx="202903" cy="278934"/>
          </a:xfrm>
          <a:prstGeom prst="rect">
            <a:avLst/>
          </a:prstGeom>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955407" y="4803610"/>
            <a:ext cx="202903" cy="278934"/>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672637" y="4673717"/>
            <a:ext cx="202903" cy="278934"/>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3222404" y="1180726"/>
            <a:ext cx="1894971" cy="1083284"/>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2914352" y="1881592"/>
            <a:ext cx="2195934" cy="395118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216978">
            <a:off x="6664864" y="3790792"/>
            <a:ext cx="364481" cy="17414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6664288" y="3663847"/>
            <a:ext cx="410119" cy="195952"/>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93756" y="3727993"/>
            <a:ext cx="222386" cy="222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329726" y="3791096"/>
            <a:ext cx="221051" cy="2210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15831">
            <a:off x="5774653" y="3663681"/>
            <a:ext cx="204050" cy="20505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6144039" y="3663618"/>
            <a:ext cx="217402" cy="21847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9414401">
            <a:off x="5681692" y="3758454"/>
            <a:ext cx="218078" cy="21915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72945">
            <a:off x="5983568" y="3686285"/>
            <a:ext cx="201619" cy="20261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198634">
            <a:off x="6031477" y="3743666"/>
            <a:ext cx="225923" cy="2270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C97825-20B1-A23E-3ADA-501ABC84C56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6897089" y="3807781"/>
            <a:ext cx="909893" cy="472737"/>
          </a:xfrm>
          <a:prstGeom prst="rect">
            <a:avLst/>
          </a:prstGeom>
        </p:spPr>
      </p:pic>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566875">
            <a:off x="5858409" y="3655452"/>
            <a:ext cx="330212" cy="3318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innamon Toast Crunch™ Cereal Single Serve Cup 2 oz | General Mills  Foodservice">
            <a:extLst>
              <a:ext uri="{FF2B5EF4-FFF2-40B4-BE49-F238E27FC236}">
                <a16:creationId xmlns:a16="http://schemas.microsoft.com/office/drawing/2014/main" id="{0B0DBF6D-0ED1-C463-5006-27917ECC235D}"/>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5556094" y="1721445"/>
            <a:ext cx="619334" cy="622389"/>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378796" y="3634017"/>
            <a:ext cx="359681" cy="3596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118096">
            <a:off x="6547606" y="3781668"/>
            <a:ext cx="402321" cy="192226"/>
          </a:xfrm>
          <a:prstGeom prst="rect">
            <a:avLst/>
          </a:prstGeom>
          <a:noFill/>
          <a:extLst>
            <a:ext uri="{909E8E84-426E-40DD-AFC4-6F175D3DCCD1}">
              <a14:hiddenFill xmlns:a14="http://schemas.microsoft.com/office/drawing/2010/main">
                <a:solidFill>
                  <a:srgbClr val="FFFFFF"/>
                </a:solidFill>
              </a14:hiddenFill>
            </a:ext>
          </a:extLst>
        </p:spPr>
      </p:pic>
      <p:pic>
        <p:nvPicPr>
          <p:cNvPr id="81" name="D14BEEA6-0D2C-4107-A470-7D81FDA5BF76">
            <a:extLst>
              <a:ext uri="{FF2B5EF4-FFF2-40B4-BE49-F238E27FC236}">
                <a16:creationId xmlns:a16="http://schemas.microsoft.com/office/drawing/2014/main" id="{424D5668-C723-7D04-C153-68EBC80E8FAB}"/>
              </a:ext>
            </a:extLst>
          </p:cNvPr>
          <p:cNvPicPr>
            <a:picLocks noChangeAspect="1" noChangeArrowheads="1"/>
          </p:cNvPicPr>
          <p:nvPr/>
        </p:nvPicPr>
        <p:blipFill>
          <a:blip r:embed="rId26"/>
          <a:srcRect/>
          <a:stretch/>
        </p:blipFill>
        <p:spPr bwMode="auto">
          <a:xfrm>
            <a:off x="4394341" y="1700126"/>
            <a:ext cx="702473" cy="7024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24B2B-31A2-9CFB-4E49-2A1403E964DA}"/>
              </a:ext>
            </a:extLst>
          </p:cNvPr>
          <p:cNvSpPr txBox="1"/>
          <p:nvPr/>
        </p:nvSpPr>
        <p:spPr>
          <a:xfrm>
            <a:off x="4816718" y="1118299"/>
            <a:ext cx="4160741" cy="415498"/>
          </a:xfrm>
          <a:prstGeom prst="rect">
            <a:avLst/>
          </a:prstGeom>
          <a:noFill/>
        </p:spPr>
        <p:txBody>
          <a:bodyPr wrap="square" rtlCol="0">
            <a:spAutoFit/>
          </a:bodyPr>
          <a:lstStyle/>
          <a:p>
            <a:r>
              <a:rPr lang="en-US" sz="2100" dirty="0">
                <a:solidFill>
                  <a:schemeClr val="bg1"/>
                </a:solidFill>
                <a:latin typeface="Ink Free" panose="03080402000500000000" pitchFamily="66" charset="0"/>
              </a:rPr>
              <a:t>Fruit juice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6" name="TextBox 5">
            <a:extLst>
              <a:ext uri="{FF2B5EF4-FFF2-40B4-BE49-F238E27FC236}">
                <a16:creationId xmlns:a16="http://schemas.microsoft.com/office/drawing/2014/main" id="{81242DF9-A409-711F-2E3F-0F11C1E54CA8}"/>
              </a:ext>
            </a:extLst>
          </p:cNvPr>
          <p:cNvSpPr txBox="1"/>
          <p:nvPr/>
        </p:nvSpPr>
        <p:spPr>
          <a:xfrm>
            <a:off x="4672636" y="1109750"/>
            <a:ext cx="2818400" cy="415498"/>
          </a:xfrm>
          <a:prstGeom prst="rect">
            <a:avLst/>
          </a:prstGeom>
          <a:noFill/>
        </p:spPr>
        <p:txBody>
          <a:bodyPr wrap="none" rtlCol="0">
            <a:spAutoFit/>
          </a:bodyPr>
          <a:lstStyle/>
          <a:p>
            <a:r>
              <a:rPr lang="en-US" sz="2100" dirty="0">
                <a:solidFill>
                  <a:schemeClr val="bg1"/>
                </a:solidFill>
                <a:latin typeface="Ink Free" panose="03080402000500000000" pitchFamily="66" charset="0"/>
              </a:rPr>
              <a:t>Main Item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71" name="Picture 8" descr="Banana Fruit Cartoon PNG | PNG Mart">
            <a:extLst>
              <a:ext uri="{FF2B5EF4-FFF2-40B4-BE49-F238E27FC236}">
                <a16:creationId xmlns:a16="http://schemas.microsoft.com/office/drawing/2014/main" id="{3EB04589-1A3F-811B-48C1-34C269873E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6508416" y="1774018"/>
            <a:ext cx="1015352" cy="48512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B53BC8E-C3D7-7F4F-133A-FBD2E06908D4}"/>
              </a:ext>
            </a:extLst>
          </p:cNvPr>
          <p:cNvSpPr txBox="1"/>
          <p:nvPr/>
        </p:nvSpPr>
        <p:spPr>
          <a:xfrm>
            <a:off x="2963017" y="1095699"/>
            <a:ext cx="5221302" cy="415498"/>
          </a:xfrm>
          <a:prstGeom prst="rect">
            <a:avLst/>
          </a:prstGeom>
          <a:noFill/>
        </p:spPr>
        <p:txBody>
          <a:bodyPr wrap="none" rtlCol="0">
            <a:spAutoFit/>
          </a:bodyPr>
          <a:lstStyle/>
          <a:p>
            <a:pPr algn="ctr"/>
            <a:r>
              <a:rPr lang="en-US" sz="2100" dirty="0">
                <a:solidFill>
                  <a:schemeClr val="bg1"/>
                </a:solidFill>
                <a:latin typeface="Ink Free" panose="03080402000500000000" pitchFamily="66" charset="0"/>
              </a:rPr>
              <a:t>And they can always take another food item</a:t>
            </a:r>
          </a:p>
        </p:txBody>
      </p:sp>
      <p:sp>
        <p:nvSpPr>
          <p:cNvPr id="7" name="TextBox 6">
            <a:extLst>
              <a:ext uri="{FF2B5EF4-FFF2-40B4-BE49-F238E27FC236}">
                <a16:creationId xmlns:a16="http://schemas.microsoft.com/office/drawing/2014/main" id="{4CFE52EF-375A-E869-8850-F6D85C539111}"/>
              </a:ext>
            </a:extLst>
          </p:cNvPr>
          <p:cNvSpPr txBox="1"/>
          <p:nvPr/>
        </p:nvSpPr>
        <p:spPr>
          <a:xfrm>
            <a:off x="4402810" y="2309120"/>
            <a:ext cx="681597" cy="300082"/>
          </a:xfrm>
          <a:prstGeom prst="rect">
            <a:avLst/>
          </a:prstGeom>
          <a:noFill/>
        </p:spPr>
        <p:txBody>
          <a:bodyPr wrap="none" rtlCol="0">
            <a:spAutoFit/>
          </a:bodyPr>
          <a:lstStyle/>
          <a:p>
            <a:r>
              <a:rPr lang="en-US" sz="1350" dirty="0">
                <a:solidFill>
                  <a:schemeClr val="bg1"/>
                </a:solidFill>
              </a:rPr>
              <a:t>1 point</a:t>
            </a:r>
          </a:p>
        </p:txBody>
      </p:sp>
      <p:sp>
        <p:nvSpPr>
          <p:cNvPr id="8" name="TextBox 7">
            <a:extLst>
              <a:ext uri="{FF2B5EF4-FFF2-40B4-BE49-F238E27FC236}">
                <a16:creationId xmlns:a16="http://schemas.microsoft.com/office/drawing/2014/main" id="{588A9AF7-CCC6-157B-9548-BEC8FD7D62C4}"/>
              </a:ext>
            </a:extLst>
          </p:cNvPr>
          <p:cNvSpPr txBox="1"/>
          <p:nvPr/>
        </p:nvSpPr>
        <p:spPr>
          <a:xfrm>
            <a:off x="5542228" y="2309049"/>
            <a:ext cx="748923" cy="300082"/>
          </a:xfrm>
          <a:prstGeom prst="rect">
            <a:avLst/>
          </a:prstGeom>
          <a:noFill/>
        </p:spPr>
        <p:txBody>
          <a:bodyPr wrap="none" rtlCol="0">
            <a:spAutoFit/>
          </a:bodyPr>
          <a:lstStyle/>
          <a:p>
            <a:r>
              <a:rPr lang="en-US" sz="1350" dirty="0">
                <a:solidFill>
                  <a:schemeClr val="bg1"/>
                </a:solidFill>
              </a:rPr>
              <a:t>2 points</a:t>
            </a:r>
          </a:p>
        </p:txBody>
      </p:sp>
      <p:sp>
        <p:nvSpPr>
          <p:cNvPr id="75" name="TextBox 74">
            <a:extLst>
              <a:ext uri="{FF2B5EF4-FFF2-40B4-BE49-F238E27FC236}">
                <a16:creationId xmlns:a16="http://schemas.microsoft.com/office/drawing/2014/main" id="{BEC3E915-CA8A-4DE9-DC05-1B61C31B2183}"/>
              </a:ext>
            </a:extLst>
          </p:cNvPr>
          <p:cNvSpPr txBox="1"/>
          <p:nvPr/>
        </p:nvSpPr>
        <p:spPr>
          <a:xfrm>
            <a:off x="5123413" y="1802519"/>
            <a:ext cx="377026" cy="553998"/>
          </a:xfrm>
          <a:prstGeom prst="rect">
            <a:avLst/>
          </a:prstGeom>
          <a:noFill/>
        </p:spPr>
        <p:txBody>
          <a:bodyPr wrap="none" rtlCol="0">
            <a:spAutoFit/>
          </a:bodyPr>
          <a:lstStyle/>
          <a:p>
            <a:r>
              <a:rPr lang="en-US" sz="3000" dirty="0">
                <a:solidFill>
                  <a:schemeClr val="bg1"/>
                </a:solidFill>
              </a:rPr>
              <a:t>+</a:t>
            </a:r>
          </a:p>
        </p:txBody>
      </p:sp>
      <p:sp>
        <p:nvSpPr>
          <p:cNvPr id="76" name="TextBox 75">
            <a:extLst>
              <a:ext uri="{FF2B5EF4-FFF2-40B4-BE49-F238E27FC236}">
                <a16:creationId xmlns:a16="http://schemas.microsoft.com/office/drawing/2014/main" id="{E73BC370-3B39-9FC8-3797-7A9001E75153}"/>
              </a:ext>
            </a:extLst>
          </p:cNvPr>
          <p:cNvSpPr txBox="1"/>
          <p:nvPr/>
        </p:nvSpPr>
        <p:spPr>
          <a:xfrm>
            <a:off x="6138415" y="1815034"/>
            <a:ext cx="377026" cy="553998"/>
          </a:xfrm>
          <a:prstGeom prst="rect">
            <a:avLst/>
          </a:prstGeom>
          <a:noFill/>
        </p:spPr>
        <p:txBody>
          <a:bodyPr wrap="none" rtlCol="0">
            <a:spAutoFit/>
          </a:bodyPr>
          <a:lstStyle/>
          <a:p>
            <a:r>
              <a:rPr lang="en-US" sz="3000" dirty="0">
                <a:solidFill>
                  <a:schemeClr val="bg1"/>
                </a:solidFill>
              </a:rPr>
              <a:t>+</a:t>
            </a:r>
          </a:p>
        </p:txBody>
      </p:sp>
      <p:sp>
        <p:nvSpPr>
          <p:cNvPr id="44" name="TextBox 43">
            <a:extLst>
              <a:ext uri="{FF2B5EF4-FFF2-40B4-BE49-F238E27FC236}">
                <a16:creationId xmlns:a16="http://schemas.microsoft.com/office/drawing/2014/main" id="{882DEBEB-01F0-DB94-75C9-2BADF307495F}"/>
              </a:ext>
            </a:extLst>
          </p:cNvPr>
          <p:cNvSpPr txBox="1"/>
          <p:nvPr/>
        </p:nvSpPr>
        <p:spPr>
          <a:xfrm>
            <a:off x="6552150" y="2280562"/>
            <a:ext cx="681597" cy="300082"/>
          </a:xfrm>
          <a:prstGeom prst="rect">
            <a:avLst/>
          </a:prstGeom>
          <a:noFill/>
        </p:spPr>
        <p:txBody>
          <a:bodyPr wrap="none" rtlCol="0">
            <a:spAutoFit/>
          </a:bodyPr>
          <a:lstStyle/>
          <a:p>
            <a:r>
              <a:rPr lang="en-US" sz="1350" dirty="0">
                <a:solidFill>
                  <a:schemeClr val="bg1"/>
                </a:solidFill>
              </a:rPr>
              <a:t>1 point</a:t>
            </a:r>
          </a:p>
        </p:txBody>
      </p:sp>
      <p:sp>
        <p:nvSpPr>
          <p:cNvPr id="73" name="TextBox 72">
            <a:extLst>
              <a:ext uri="{FF2B5EF4-FFF2-40B4-BE49-F238E27FC236}">
                <a16:creationId xmlns:a16="http://schemas.microsoft.com/office/drawing/2014/main" id="{E6B1491F-6344-34F0-8566-B8D20D5EA832}"/>
              </a:ext>
            </a:extLst>
          </p:cNvPr>
          <p:cNvSpPr txBox="1"/>
          <p:nvPr/>
        </p:nvSpPr>
        <p:spPr>
          <a:xfrm>
            <a:off x="3077153" y="1113175"/>
            <a:ext cx="5213287" cy="438582"/>
          </a:xfrm>
          <a:prstGeom prst="rect">
            <a:avLst/>
          </a:prstGeom>
          <a:noFill/>
        </p:spPr>
        <p:txBody>
          <a:bodyPr wrap="none" rtlCol="0">
            <a:spAutoFit/>
          </a:bodyPr>
          <a:lstStyle/>
          <a:p>
            <a:r>
              <a:rPr lang="en-US" sz="2250" dirty="0">
                <a:solidFill>
                  <a:schemeClr val="bg1"/>
                </a:solidFill>
                <a:latin typeface="Ink Free" panose="03080402000500000000" pitchFamily="66" charset="0"/>
              </a:rPr>
              <a:t>Students must take a total of </a:t>
            </a:r>
            <a:r>
              <a:rPr lang="en-US" sz="22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 </a:t>
            </a:r>
          </a:p>
        </p:txBody>
      </p:sp>
      <p:pic>
        <p:nvPicPr>
          <p:cNvPr id="3074" name="Picture 2">
            <a:extLst>
              <a:ext uri="{FF2B5EF4-FFF2-40B4-BE49-F238E27FC236}">
                <a16:creationId xmlns:a16="http://schemas.microsoft.com/office/drawing/2014/main" id="{992DFADC-CEA2-7182-F85E-2F57B820907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7323528" y="2280562"/>
            <a:ext cx="1275241" cy="35477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2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42" presetClass="path" presetSubtype="0" accel="50000" decel="50000" fill="hold" nodeType="withEffect">
                                  <p:stCondLst>
                                    <p:cond delay="0"/>
                                  </p:stCondLst>
                                  <p:childTnLst>
                                    <p:animMotion origin="layout" path="M -1.04167E-6 1.48148E-6 L -0.20625 -0.34329 " pathEditMode="relative" rAng="0" ptsTypes="AA">
                                      <p:cBhvr>
                                        <p:cTn id="15" dur="2000" fill="hold"/>
                                        <p:tgtEl>
                                          <p:spTgt spid="90"/>
                                        </p:tgtEl>
                                        <p:attrNameLst>
                                          <p:attrName>ppt_x</p:attrName>
                                          <p:attrName>ppt_y</p:attrName>
                                        </p:attrNameLst>
                                      </p:cBhvr>
                                      <p:rCtr x="-10534" y="-16551"/>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0.20625 -0.34329 L 0.08399 0.03194 " pathEditMode="relative" rAng="0" ptsTypes="AA">
                                      <p:cBhvr>
                                        <p:cTn id="24" dur="2000" fill="hold"/>
                                        <p:tgtEl>
                                          <p:spTgt spid="90"/>
                                        </p:tgtEl>
                                        <p:attrNameLst>
                                          <p:attrName>ppt_x</p:attrName>
                                          <p:attrName>ppt_y</p:attrName>
                                        </p:attrNameLst>
                                      </p:cBhvr>
                                      <p:rCtr x="14505" y="18750"/>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2.70833E-6 2.59259E-6 L -0.01784 -0.34028 " pathEditMode="relative" rAng="0" ptsTypes="AA">
                                      <p:cBhvr>
                                        <p:cTn id="32" dur="2000" fill="hold"/>
                                        <p:tgtEl>
                                          <p:spTgt spid="97"/>
                                        </p:tgtEl>
                                        <p:attrNameLst>
                                          <p:attrName>ppt_x</p:attrName>
                                          <p:attrName>ppt_y</p:attrName>
                                        </p:attrNameLst>
                                      </p:cBhvr>
                                      <p:rCtr x="-898" y="-17014"/>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01783 -0.34028 L 0.17057 0.00532 " pathEditMode="relative" rAng="0" ptsTypes="AA">
                                      <p:cBhvr>
                                        <p:cTn id="42" dur="2000" fill="hold"/>
                                        <p:tgtEl>
                                          <p:spTgt spid="97"/>
                                        </p:tgtEl>
                                        <p:attrNameLst>
                                          <p:attrName>ppt_x</p:attrName>
                                          <p:attrName>ppt_y</p:attrName>
                                        </p:attrNameLst>
                                      </p:cBhvr>
                                      <p:rCtr x="9219" y="17269"/>
                                    </p:animMotion>
                                  </p:childTnLst>
                                </p:cTn>
                              </p:par>
                            </p:childTnLst>
                          </p:cTn>
                        </p:par>
                        <p:par>
                          <p:cTn id="43" fill="hold">
                            <p:stCondLst>
                              <p:cond delay="4000"/>
                            </p:stCondLst>
                            <p:childTnLst>
                              <p:par>
                                <p:cTn id="44" presetID="1" presetClass="exit" presetSubtype="0" fill="hold" grpId="1" nodeType="after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4.16667E-6 1.48148E-6 L 0.03633 -0.34653 " pathEditMode="relative" rAng="0" ptsTypes="AA">
                                      <p:cBhvr>
                                        <p:cTn id="51" dur="2000" fill="hold"/>
                                        <p:tgtEl>
                                          <p:spTgt spid="84"/>
                                        </p:tgtEl>
                                        <p:attrNameLst>
                                          <p:attrName>ppt_x</p:attrName>
                                          <p:attrName>ppt_y</p:attrName>
                                        </p:attrNameLst>
                                      </p:cBhvr>
                                      <p:rCtr x="1810" y="-17338"/>
                                    </p:animMotion>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0.03633 -0.34653 L 0.09349 0.01574 " pathEditMode="relative" rAng="0" ptsTypes="AA">
                                      <p:cBhvr>
                                        <p:cTn id="58" dur="2000" fill="hold"/>
                                        <p:tgtEl>
                                          <p:spTgt spid="84"/>
                                        </p:tgtEl>
                                        <p:attrNameLst>
                                          <p:attrName>ppt_x</p:attrName>
                                          <p:attrName>ppt_y</p:attrName>
                                        </p:attrNameLst>
                                      </p:cBhvr>
                                      <p:rCtr x="3359" y="17431"/>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72" grpId="0"/>
      <p:bldP spid="72" grpId="1"/>
      <p:bldP spid="7" grpId="0"/>
      <p:bldP spid="8" grpId="0"/>
      <p:bldP spid="75" grpId="0"/>
      <p:bldP spid="76" grpId="0"/>
      <p:bldP spid="44" grpId="0"/>
      <p:bldP spid="73" grpId="0"/>
      <p:bldP spid="7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349C488A-9755-26AD-82F6-3BD8DFAD22B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12" name="Picture 11" descr="A knife with a black handle&#10;&#10;Description automatically generated">
            <a:extLst>
              <a:ext uri="{FF2B5EF4-FFF2-40B4-BE49-F238E27FC236}">
                <a16:creationId xmlns:a16="http://schemas.microsoft.com/office/drawing/2014/main" id="{A3082683-F183-437B-2B5B-7BE19DD1B852}"/>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2251970" y="3762121"/>
            <a:ext cx="2050742" cy="1303247"/>
          </a:xfrm>
          <a:prstGeom prst="rect">
            <a:avLst/>
          </a:prstGeom>
        </p:spPr>
      </p:pic>
      <p:sp>
        <p:nvSpPr>
          <p:cNvPr id="5" name="Rectangle 4"/>
          <p:cNvSpPr/>
          <p:nvPr/>
        </p:nvSpPr>
        <p:spPr>
          <a:xfrm>
            <a:off x="5490739" y="1362076"/>
            <a:ext cx="5036971" cy="4410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65719"/>
            <a:ext cx="12192000" cy="823191"/>
          </a:xfrm>
          <a:effectLst/>
        </p:spPr>
        <p:txBody>
          <a:bodyPr>
            <a:noAutofit/>
          </a:bodyPr>
          <a:lstStyle/>
          <a:p>
            <a:pPr algn="ctr"/>
            <a:r>
              <a:rPr lang="en-US" b="1" dirty="0">
                <a:solidFill>
                  <a:schemeClr val="bg1"/>
                </a:solidFill>
                <a:latin typeface="Berlin Sans FB Demi" panose="020E0802020502020306" pitchFamily="34" charset="0"/>
              </a:rPr>
              <a:t>Not Too Hungry… Save it For Later!</a:t>
            </a:r>
          </a:p>
        </p:txBody>
      </p:sp>
      <p:sp>
        <p:nvSpPr>
          <p:cNvPr id="18" name="Content Placeholder 2">
            <a:extLst>
              <a:ext uri="{FF2B5EF4-FFF2-40B4-BE49-F238E27FC236}">
                <a16:creationId xmlns:a16="http://schemas.microsoft.com/office/drawing/2014/main" id="{EBC72D8C-2588-4524-A1CF-153E50FDFFF4}"/>
              </a:ext>
            </a:extLst>
          </p:cNvPr>
          <p:cNvSpPr>
            <a:spLocks noGrp="1"/>
          </p:cNvSpPr>
          <p:nvPr>
            <p:ph idx="1"/>
          </p:nvPr>
        </p:nvSpPr>
        <p:spPr>
          <a:xfrm>
            <a:off x="5676901" y="1657850"/>
            <a:ext cx="4781551" cy="2723650"/>
          </a:xfrm>
          <a:noFill/>
          <a:effectLst>
            <a:softEdge rad="0"/>
          </a:effectLst>
        </p:spPr>
        <p:txBody>
          <a:bodyPr>
            <a:normAutofit/>
          </a:bodyPr>
          <a:lstStyle/>
          <a:p>
            <a:pPr marL="0" indent="0">
              <a:lnSpc>
                <a:spcPts val="3300"/>
              </a:lnSpc>
              <a:spcBef>
                <a:spcPts val="0"/>
              </a:spcBef>
              <a:spcAft>
                <a:spcPts val="1000"/>
              </a:spcAft>
              <a:buNone/>
            </a:pPr>
            <a:r>
              <a:rPr lang="en-US" kern="0" dirty="0">
                <a:solidFill>
                  <a:schemeClr val="bg1"/>
                </a:solidFill>
              </a:rPr>
              <a:t>A student may want to save a food item to eat later during the day. This is allowable if the food item is not perishable and/or needs refrigeration.</a:t>
            </a: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1423" b="98577" l="17160" r="84024">
                        <a14:foregroundMark x1="27613" y1="56940" x2="27613" y2="56940"/>
                        <a14:foregroundMark x1="63511" y1="46619" x2="63511" y2="46619"/>
                        <a14:foregroundMark x1="24260" y1="4270" x2="24458" y2="11744"/>
                        <a14:foregroundMark x1="79882" y1="81139" x2="76726" y2="4626"/>
                        <a14:foregroundMark x1="79882" y1="83274" x2="79882" y2="83274"/>
                      </a14:backgroundRemoval>
                    </a14:imgEffect>
                  </a14:imgLayer>
                </a14:imgProps>
              </a:ext>
              <a:ext uri="{28A0092B-C50C-407E-A947-70E740481C1C}">
                <a14:useLocalDpi xmlns:a14="http://schemas.microsoft.com/office/drawing/2010/main" val="0"/>
              </a:ext>
            </a:extLst>
          </a:blip>
          <a:srcRect l="19224" r="17659"/>
          <a:stretch/>
        </p:blipFill>
        <p:spPr>
          <a:xfrm>
            <a:off x="4338580" y="5438414"/>
            <a:ext cx="1052570" cy="924287"/>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241" b="98519" l="3854" r="90104"/>
                    </a14:imgEffect>
                  </a14:imgLayer>
                </a14:imgProps>
              </a:ext>
              <a:ext uri="{28A0092B-C50C-407E-A947-70E740481C1C}">
                <a14:useLocalDpi xmlns:a14="http://schemas.microsoft.com/office/drawing/2010/main" val="0"/>
              </a:ext>
            </a:extLst>
          </a:blip>
          <a:srcRect l="3327" t="4548" r="7940" b="-4575"/>
          <a:stretch/>
        </p:blipFill>
        <p:spPr>
          <a:xfrm>
            <a:off x="2722546" y="5507207"/>
            <a:ext cx="1516447" cy="961573"/>
          </a:xfrm>
          <a:prstGeom prst="rect">
            <a:avLst/>
          </a:prstGeom>
          <a:ln w="38100">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66458" y1="85363" x2="46250" y2="89957"/>
                        <a14:backgroundMark x1="30000" y1="84722" x2="42500" y2="88782"/>
                      </a14:backgroundRemoval>
                    </a14:imgEffect>
                  </a14:imgLayer>
                </a14:imgProps>
              </a:ext>
              <a:ext uri="{28A0092B-C50C-407E-A947-70E740481C1C}">
                <a14:useLocalDpi xmlns:a14="http://schemas.microsoft.com/office/drawing/2010/main" val="0"/>
              </a:ext>
            </a:extLst>
          </a:blip>
          <a:stretch>
            <a:fillRect/>
          </a:stretch>
        </p:blipFill>
        <p:spPr>
          <a:xfrm>
            <a:off x="1717310" y="5310423"/>
            <a:ext cx="1241045" cy="1210017"/>
          </a:xfrm>
          <a:prstGeom prst="rect">
            <a:avLst/>
          </a:prstGeom>
          <a:effectLst>
            <a:outerShdw blurRad="50800" dist="38100" dir="2700000" algn="tl" rotWithShape="0">
              <a:prstClr val="black">
                <a:alpha val="40000"/>
              </a:prstClr>
            </a:outerShdw>
          </a:effectLst>
        </p:spPr>
      </p:pic>
      <p:sp>
        <p:nvSpPr>
          <p:cNvPr id="10" name="Content Placeholder 2">
            <a:extLst>
              <a:ext uri="{FF2B5EF4-FFF2-40B4-BE49-F238E27FC236}">
                <a16:creationId xmlns:a16="http://schemas.microsoft.com/office/drawing/2014/main" id="{EBC72D8C-2588-4524-A1CF-153E50FDFFF4}"/>
              </a:ext>
            </a:extLst>
          </p:cNvPr>
          <p:cNvSpPr txBox="1">
            <a:spLocks/>
          </p:cNvSpPr>
          <p:nvPr/>
        </p:nvSpPr>
        <p:spPr>
          <a:xfrm>
            <a:off x="6105330" y="3872219"/>
            <a:ext cx="4264632" cy="1733550"/>
          </a:xfrm>
          <a:prstGeom prst="rect">
            <a:avLst/>
          </a:prstGeom>
          <a:noFill/>
          <a:effectLst>
            <a:softEdge rad="0"/>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Wingdings" panose="05000000000000000000" pitchFamily="2" charset="2"/>
              <a:buChar char="Ø"/>
            </a:pPr>
            <a:r>
              <a:rPr lang="en-US" dirty="0">
                <a:solidFill>
                  <a:schemeClr val="bg1"/>
                </a:solidFill>
              </a:rPr>
              <a:t>Potentially hazardous food may </a:t>
            </a:r>
            <a:r>
              <a:rPr lang="en-US" b="1" dirty="0">
                <a:solidFill>
                  <a:schemeClr val="bg1"/>
                </a:solidFill>
              </a:rPr>
              <a:t>not</a:t>
            </a:r>
            <a:r>
              <a:rPr lang="en-US" dirty="0">
                <a:solidFill>
                  <a:schemeClr val="bg1"/>
                </a:solidFill>
              </a:rPr>
              <a:t> be saved, such as: milk, cheese, items with meat</a:t>
            </a:r>
          </a:p>
        </p:txBody>
      </p:sp>
      <p:pic>
        <p:nvPicPr>
          <p:cNvPr id="9" name="Picture 8">
            <a:extLst>
              <a:ext uri="{FF2B5EF4-FFF2-40B4-BE49-F238E27FC236}">
                <a16:creationId xmlns:a16="http://schemas.microsoft.com/office/drawing/2014/main" id="{D152115F-9A2A-9C48-8D98-32CB70BD9248}"/>
              </a:ext>
            </a:extLst>
          </p:cNvPr>
          <p:cNvPicPr>
            <a:picLocks noChangeAspect="1"/>
          </p:cNvPicPr>
          <p:nvPr/>
        </p:nvPicPr>
        <p:blipFill>
          <a:blip r:embed="rId14"/>
          <a:stretch>
            <a:fillRect/>
          </a:stretch>
        </p:blipFill>
        <p:spPr>
          <a:xfrm>
            <a:off x="2091094" y="1362075"/>
            <a:ext cx="3052407" cy="3928518"/>
          </a:xfrm>
          <a:prstGeom prst="rect">
            <a:avLst/>
          </a:prstGeom>
        </p:spPr>
      </p:pic>
    </p:spTree>
    <p:extLst>
      <p:ext uri="{BB962C8B-B14F-4D97-AF65-F5344CB8AC3E}">
        <p14:creationId xmlns:p14="http://schemas.microsoft.com/office/powerpoint/2010/main" val="1466154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90BBEEC9-C38C-82E6-2AE0-07710A36ADDF}"/>
              </a:ext>
            </a:extLst>
          </p:cNvPr>
          <p:cNvPicPr>
            <a:picLocks noChangeAspect="1"/>
          </p:cNvPicPr>
          <p:nvPr/>
        </p:nvPicPr>
        <p:blipFill>
          <a:blip r:embed="rId5">
            <a:extLst>
              <a:ext uri="{837473B0-CC2E-450A-ABE3-18F120FF3D39}">
                <a1611:picAttrSrcUrl xmlns:a1611="http://schemas.microsoft.com/office/drawing/2016/11/main" r:id="rId6"/>
              </a:ext>
            </a:extLst>
          </a:blip>
          <a:srcRect t="12500" b="12500"/>
          <a:stretch/>
        </p:blipFill>
        <p:spPr>
          <a:xfrm>
            <a:off x="0" y="0"/>
            <a:ext cx="12192000" cy="6858000"/>
          </a:xfrm>
          <a:prstGeom prst="rect">
            <a:avLst/>
          </a:prstGeom>
          <a:blipFill>
            <a:blip r:embed="rId7"/>
            <a:stretch>
              <a:fillRect/>
            </a:stretch>
          </a:blipFill>
        </p:spPr>
      </p:pic>
      <p:pic>
        <p:nvPicPr>
          <p:cNvPr id="2" name="Picture 1" descr="A green background with a black border&#10;&#10;Description automatically generated with medium confidence">
            <a:extLst>
              <a:ext uri="{FF2B5EF4-FFF2-40B4-BE49-F238E27FC236}">
                <a16:creationId xmlns:a16="http://schemas.microsoft.com/office/drawing/2014/main" id="{D91B5F66-2E0C-492E-621F-11142EBF57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24000" y="-5"/>
            <a:ext cx="9144000" cy="6858005"/>
          </a:xfrm>
          <a:prstGeom prst="rect">
            <a:avLst/>
          </a:prstGeom>
        </p:spPr>
      </p:pic>
      <p:sp>
        <p:nvSpPr>
          <p:cNvPr id="17" name="Teardrop 16">
            <a:extLst>
              <a:ext uri="{FF2B5EF4-FFF2-40B4-BE49-F238E27FC236}">
                <a16:creationId xmlns:a16="http://schemas.microsoft.com/office/drawing/2014/main" id="{2C8A98C1-A57C-F433-F0B5-D169CAD71AE7}"/>
              </a:ext>
            </a:extLst>
          </p:cNvPr>
          <p:cNvSpPr/>
          <p:nvPr/>
        </p:nvSpPr>
        <p:spPr>
          <a:xfrm rot="16200000">
            <a:off x="-1467307" y="3480592"/>
            <a:ext cx="43948" cy="34289"/>
          </a:xfrm>
          <a:prstGeom prst="teardrop">
            <a:avLst/>
          </a:prstGeom>
          <a:solidFill>
            <a:srgbClr val="F5AE73"/>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latin typeface="Calibri" panose="020F0502020204030204"/>
            </a:endParaRPr>
          </a:p>
        </p:txBody>
      </p:sp>
      <p:sp>
        <p:nvSpPr>
          <p:cNvPr id="52" name="Teardrop 51">
            <a:extLst>
              <a:ext uri="{FF2B5EF4-FFF2-40B4-BE49-F238E27FC236}">
                <a16:creationId xmlns:a16="http://schemas.microsoft.com/office/drawing/2014/main" id="{D0B11AEA-5148-E261-1DDF-97B2AA299CD3}"/>
              </a:ext>
            </a:extLst>
          </p:cNvPr>
          <p:cNvSpPr/>
          <p:nvPr/>
        </p:nvSpPr>
        <p:spPr>
          <a:xfrm rot="16200000">
            <a:off x="-1467307" y="3480592"/>
            <a:ext cx="43948" cy="34289"/>
          </a:xfrm>
          <a:prstGeom prst="teardrop">
            <a:avLst/>
          </a:prstGeom>
          <a:solidFill>
            <a:srgbClr val="F5AE73"/>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latin typeface="Calibri" panose="020F0502020204030204"/>
            </a:endParaRPr>
          </a:p>
        </p:txBody>
      </p:sp>
      <p:sp>
        <p:nvSpPr>
          <p:cNvPr id="13" name="Title 1">
            <a:extLst>
              <a:ext uri="{FF2B5EF4-FFF2-40B4-BE49-F238E27FC236}">
                <a16:creationId xmlns:a16="http://schemas.microsoft.com/office/drawing/2014/main" id="{3346E77C-3E42-A074-8856-AABF66CA3140}"/>
              </a:ext>
            </a:extLst>
          </p:cNvPr>
          <p:cNvSpPr>
            <a:spLocks noGrp="1"/>
          </p:cNvSpPr>
          <p:nvPr>
            <p:ph type="title"/>
          </p:nvPr>
        </p:nvSpPr>
        <p:spPr>
          <a:xfrm>
            <a:off x="14097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Lunch OVS Rules</a:t>
            </a:r>
          </a:p>
        </p:txBody>
      </p:sp>
      <p:sp>
        <p:nvSpPr>
          <p:cNvPr id="14" name="Rectangle 13">
            <a:extLst>
              <a:ext uri="{FF2B5EF4-FFF2-40B4-BE49-F238E27FC236}">
                <a16:creationId xmlns:a16="http://schemas.microsoft.com/office/drawing/2014/main" id="{22B743C8-B4DA-9249-50BE-3D3228563A87}"/>
              </a:ext>
            </a:extLst>
          </p:cNvPr>
          <p:cNvSpPr/>
          <p:nvPr/>
        </p:nvSpPr>
        <p:spPr>
          <a:xfrm>
            <a:off x="5487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389794D-F584-8338-D084-61BA361AE847}"/>
              </a:ext>
            </a:extLst>
          </p:cNvPr>
          <p:cNvSpPr/>
          <p:nvPr/>
        </p:nvSpPr>
        <p:spPr>
          <a:xfrm>
            <a:off x="5487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1D7B543-55B5-A814-BE20-5B0FFD66BC91}"/>
              </a:ext>
            </a:extLst>
          </p:cNvPr>
          <p:cNvSpPr/>
          <p:nvPr/>
        </p:nvSpPr>
        <p:spPr>
          <a:xfrm>
            <a:off x="5487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75D949C-8636-99E7-90B4-47014E5A8FF0}"/>
              </a:ext>
            </a:extLst>
          </p:cNvPr>
          <p:cNvSpPr/>
          <p:nvPr/>
        </p:nvSpPr>
        <p:spPr>
          <a:xfrm>
            <a:off x="5487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F63F2EB-3A0C-641B-D738-548E5F439B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7360" y1="19190" x2="39680" y2="17804"/>
                      </a14:backgroundRemoval>
                    </a14:imgEffect>
                  </a14:imgLayer>
                </a14:imgProps>
              </a:ext>
            </a:extLst>
          </a:blip>
          <a:srcRect l="23862" t="15740" r="24919" b="34418"/>
          <a:stretch/>
        </p:blipFill>
        <p:spPr>
          <a:xfrm>
            <a:off x="3948347" y="1795484"/>
            <a:ext cx="4295309" cy="2825270"/>
          </a:xfrm>
          <a:prstGeom prst="rect">
            <a:avLst/>
          </a:prstGeom>
        </p:spPr>
      </p:pic>
      <p:grpSp>
        <p:nvGrpSpPr>
          <p:cNvPr id="21" name="Group 20">
            <a:extLst>
              <a:ext uri="{FF2B5EF4-FFF2-40B4-BE49-F238E27FC236}">
                <a16:creationId xmlns:a16="http://schemas.microsoft.com/office/drawing/2014/main" id="{BB192378-4110-03BB-5D86-491F99E22703}"/>
              </a:ext>
            </a:extLst>
          </p:cNvPr>
          <p:cNvGrpSpPr/>
          <p:nvPr/>
        </p:nvGrpSpPr>
        <p:grpSpPr>
          <a:xfrm>
            <a:off x="4845491" y="4058659"/>
            <a:ext cx="2495483" cy="2766139"/>
            <a:chOff x="6032606" y="4058658"/>
            <a:chExt cx="2495483" cy="2766139"/>
          </a:xfrm>
        </p:grpSpPr>
        <p:grpSp>
          <p:nvGrpSpPr>
            <p:cNvPr id="22" name="Group 21">
              <a:extLst>
                <a:ext uri="{FF2B5EF4-FFF2-40B4-BE49-F238E27FC236}">
                  <a16:creationId xmlns:a16="http://schemas.microsoft.com/office/drawing/2014/main" id="{083EADA3-C939-BF2D-A313-C253EA636E51}"/>
                </a:ext>
              </a:extLst>
            </p:cNvPr>
            <p:cNvGrpSpPr/>
            <p:nvPr/>
          </p:nvGrpSpPr>
          <p:grpSpPr>
            <a:xfrm>
              <a:off x="6032606" y="4058658"/>
              <a:ext cx="2495483" cy="2662984"/>
              <a:chOff x="1247741" y="6306890"/>
              <a:chExt cx="2495483" cy="2662984"/>
            </a:xfrm>
          </p:grpSpPr>
          <p:sp>
            <p:nvSpPr>
              <p:cNvPr id="24" name="Rectangle 23">
                <a:extLst>
                  <a:ext uri="{FF2B5EF4-FFF2-40B4-BE49-F238E27FC236}">
                    <a16:creationId xmlns:a16="http://schemas.microsoft.com/office/drawing/2014/main" id="{AC4FDD1D-713B-3455-E9A0-B11167BE91ED}"/>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2F9A7763-9689-5CA6-972B-63D13BC44E53}"/>
                  </a:ext>
                </a:extLst>
              </p:cNvPr>
              <p:cNvPicPr>
                <a:picLocks noChangeAspect="1"/>
              </p:cNvPicPr>
              <p:nvPr/>
            </p:nvPicPr>
            <p:blipFill>
              <a:blip r:embed="rId10"/>
              <a:srcRect/>
              <a:stretch/>
            </p:blipFill>
            <p:spPr>
              <a:xfrm flipH="1">
                <a:off x="1386244" y="6489637"/>
                <a:ext cx="2218477" cy="2177610"/>
              </a:xfrm>
              <a:prstGeom prst="rect">
                <a:avLst/>
              </a:prstGeom>
              <a:ln w="38100">
                <a:solidFill>
                  <a:schemeClr val="tx1"/>
                </a:solidFill>
              </a:ln>
            </p:spPr>
          </p:pic>
        </p:grpSp>
        <p:sp>
          <p:nvSpPr>
            <p:cNvPr id="23" name="TextBox 22">
              <a:extLst>
                <a:ext uri="{FF2B5EF4-FFF2-40B4-BE49-F238E27FC236}">
                  <a16:creationId xmlns:a16="http://schemas.microsoft.com/office/drawing/2014/main" id="{10876CD5-F379-544E-48A9-62226D7FC720}"/>
                </a:ext>
              </a:extLst>
            </p:cNvPr>
            <p:cNvSpPr txBox="1"/>
            <p:nvPr/>
          </p:nvSpPr>
          <p:spPr>
            <a:xfrm>
              <a:off x="6389012" y="6393910"/>
              <a:ext cx="178286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Lunch Cart Service</a:t>
              </a:r>
            </a:p>
          </p:txBody>
        </p:sp>
      </p:grpSp>
      <p:grpSp>
        <p:nvGrpSpPr>
          <p:cNvPr id="26" name="Group 25">
            <a:extLst>
              <a:ext uri="{FF2B5EF4-FFF2-40B4-BE49-F238E27FC236}">
                <a16:creationId xmlns:a16="http://schemas.microsoft.com/office/drawing/2014/main" id="{3DFAA7E8-7C79-C4ED-4885-E95A6BA56845}"/>
              </a:ext>
            </a:extLst>
          </p:cNvPr>
          <p:cNvGrpSpPr/>
          <p:nvPr/>
        </p:nvGrpSpPr>
        <p:grpSpPr>
          <a:xfrm>
            <a:off x="4851690" y="4106784"/>
            <a:ext cx="2495483" cy="2762638"/>
            <a:chOff x="680748" y="4058658"/>
            <a:chExt cx="2495483" cy="2762638"/>
          </a:xfrm>
        </p:grpSpPr>
        <p:grpSp>
          <p:nvGrpSpPr>
            <p:cNvPr id="27" name="Group 26">
              <a:extLst>
                <a:ext uri="{FF2B5EF4-FFF2-40B4-BE49-F238E27FC236}">
                  <a16:creationId xmlns:a16="http://schemas.microsoft.com/office/drawing/2014/main" id="{842C3A36-08AE-D078-F6EA-A6435DA355A2}"/>
                </a:ext>
              </a:extLst>
            </p:cNvPr>
            <p:cNvGrpSpPr/>
            <p:nvPr/>
          </p:nvGrpSpPr>
          <p:grpSpPr>
            <a:xfrm>
              <a:off x="680748" y="4058658"/>
              <a:ext cx="2495483" cy="2662984"/>
              <a:chOff x="-1712629" y="6306890"/>
              <a:chExt cx="2495483" cy="2662984"/>
            </a:xfrm>
          </p:grpSpPr>
          <p:sp>
            <p:nvSpPr>
              <p:cNvPr id="29" name="Rectangle 28">
                <a:extLst>
                  <a:ext uri="{FF2B5EF4-FFF2-40B4-BE49-F238E27FC236}">
                    <a16:creationId xmlns:a16="http://schemas.microsoft.com/office/drawing/2014/main" id="{82BC94F4-E82D-3536-4988-DB882BFA9DC4}"/>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3C9612D6-94D6-AF34-FC74-CD8E52A23CE4}"/>
                  </a:ext>
                </a:extLst>
              </p:cNvPr>
              <p:cNvPicPr>
                <a:picLocks noChangeAspect="1"/>
              </p:cNvPicPr>
              <p:nvPr/>
            </p:nvPicPr>
            <p:blipFill>
              <a:blip r:embed="rId11"/>
              <a:srcRect/>
              <a:stretch/>
            </p:blipFill>
            <p:spPr>
              <a:xfrm>
                <a:off x="-1576377" y="6468431"/>
                <a:ext cx="2222978" cy="2193486"/>
              </a:xfrm>
              <a:prstGeom prst="rect">
                <a:avLst/>
              </a:prstGeom>
              <a:ln w="38100">
                <a:solidFill>
                  <a:schemeClr val="tx1"/>
                </a:solidFill>
              </a:ln>
            </p:spPr>
          </p:pic>
        </p:grpSp>
        <p:sp>
          <p:nvSpPr>
            <p:cNvPr id="28" name="TextBox 27">
              <a:extLst>
                <a:ext uri="{FF2B5EF4-FFF2-40B4-BE49-F238E27FC236}">
                  <a16:creationId xmlns:a16="http://schemas.microsoft.com/office/drawing/2014/main" id="{868B21EB-D29E-03D4-4388-7A45D1E4C4CA}"/>
                </a:ext>
              </a:extLst>
            </p:cNvPr>
            <p:cNvSpPr txBox="1"/>
            <p:nvPr/>
          </p:nvSpPr>
          <p:spPr>
            <a:xfrm>
              <a:off x="857701" y="6390409"/>
              <a:ext cx="2146742"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Window Lunch Service</a:t>
              </a:r>
            </a:p>
          </p:txBody>
        </p:sp>
      </p:grpSp>
      <p:grpSp>
        <p:nvGrpSpPr>
          <p:cNvPr id="31" name="Group 30">
            <a:extLst>
              <a:ext uri="{FF2B5EF4-FFF2-40B4-BE49-F238E27FC236}">
                <a16:creationId xmlns:a16="http://schemas.microsoft.com/office/drawing/2014/main" id="{32418BB2-1CD1-C1F3-B011-000E21127A10}"/>
              </a:ext>
            </a:extLst>
          </p:cNvPr>
          <p:cNvGrpSpPr/>
          <p:nvPr/>
        </p:nvGrpSpPr>
        <p:grpSpPr>
          <a:xfrm>
            <a:off x="4848586" y="4058659"/>
            <a:ext cx="2495483" cy="2707347"/>
            <a:chOff x="3356677" y="4058658"/>
            <a:chExt cx="2495483" cy="2707347"/>
          </a:xfrm>
        </p:grpSpPr>
        <p:grpSp>
          <p:nvGrpSpPr>
            <p:cNvPr id="32" name="Group 31">
              <a:extLst>
                <a:ext uri="{FF2B5EF4-FFF2-40B4-BE49-F238E27FC236}">
                  <a16:creationId xmlns:a16="http://schemas.microsoft.com/office/drawing/2014/main" id="{D2CF32EE-7DB9-783A-6CED-950C701F1269}"/>
                </a:ext>
              </a:extLst>
            </p:cNvPr>
            <p:cNvGrpSpPr/>
            <p:nvPr/>
          </p:nvGrpSpPr>
          <p:grpSpPr>
            <a:xfrm>
              <a:off x="3356677" y="4058658"/>
              <a:ext cx="2495483" cy="2662984"/>
              <a:chOff x="3176444" y="4469049"/>
              <a:chExt cx="2852928" cy="2825270"/>
            </a:xfrm>
          </p:grpSpPr>
          <p:sp>
            <p:nvSpPr>
              <p:cNvPr id="34" name="Rectangle 33">
                <a:extLst>
                  <a:ext uri="{FF2B5EF4-FFF2-40B4-BE49-F238E27FC236}">
                    <a16:creationId xmlns:a16="http://schemas.microsoft.com/office/drawing/2014/main" id="{9A194974-0661-C9D4-DC14-E753242DD7D9}"/>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62E1184D-CF67-939F-0506-8447D7CBB7BA}"/>
                  </a:ext>
                </a:extLst>
              </p:cNvPr>
              <p:cNvGrpSpPr/>
              <p:nvPr/>
            </p:nvGrpSpPr>
            <p:grpSpPr>
              <a:xfrm>
                <a:off x="3356677" y="4648603"/>
                <a:ext cx="2530776" cy="2317650"/>
                <a:chOff x="35057" y="2858073"/>
                <a:chExt cx="2958961" cy="3681230"/>
              </a:xfrm>
            </p:grpSpPr>
            <p:pic>
              <p:nvPicPr>
                <p:cNvPr id="36" name="Picture 35">
                  <a:extLst>
                    <a:ext uri="{FF2B5EF4-FFF2-40B4-BE49-F238E27FC236}">
                      <a16:creationId xmlns:a16="http://schemas.microsoft.com/office/drawing/2014/main" id="{07B1F990-8B37-6989-BC8F-FBE80CD37767}"/>
                    </a:ext>
                  </a:extLst>
                </p:cNvPr>
                <p:cNvPicPr>
                  <a:picLocks noChangeAspect="1"/>
                </p:cNvPicPr>
                <p:nvPr/>
              </p:nvPicPr>
              <p:blipFill>
                <a:blip r:embed="rId12"/>
                <a:srcRect l="578" r="578"/>
                <a:stretch/>
              </p:blipFill>
              <p:spPr>
                <a:xfrm>
                  <a:off x="35057" y="2858073"/>
                  <a:ext cx="2958961" cy="3681230"/>
                </a:xfrm>
                <a:prstGeom prst="rect">
                  <a:avLst/>
                </a:prstGeom>
                <a:ln w="38100">
                  <a:solidFill>
                    <a:schemeClr val="tx1"/>
                  </a:solidFill>
                </a:ln>
              </p:spPr>
            </p:pic>
            <p:pic>
              <p:nvPicPr>
                <p:cNvPr id="37" name="Picture 36" descr="A menu with text and images&#10;&#10;Description automatically generated with medium confidence">
                  <a:extLst>
                    <a:ext uri="{FF2B5EF4-FFF2-40B4-BE49-F238E27FC236}">
                      <a16:creationId xmlns:a16="http://schemas.microsoft.com/office/drawing/2014/main" id="{69829A25-80EB-6C68-DC6B-E1BD972064C8}"/>
                    </a:ext>
                  </a:extLst>
                </p:cNvPr>
                <p:cNvPicPr>
                  <a:picLocks noChangeAspect="1"/>
                </p:cNvPicPr>
                <p:nvPr/>
              </p:nvPicPr>
              <p:blipFill>
                <a:blip r:embed="rId13"/>
                <a:stretch>
                  <a:fillRect/>
                </a:stretch>
              </p:blipFill>
              <p:spPr>
                <a:xfrm>
                  <a:off x="1856573" y="5205911"/>
                  <a:ext cx="675550" cy="457200"/>
                </a:xfrm>
                <a:prstGeom prst="rect">
                  <a:avLst/>
                </a:prstGeom>
                <a:ln>
                  <a:solidFill>
                    <a:schemeClr val="tx1"/>
                  </a:solidFill>
                </a:ln>
              </p:spPr>
            </p:pic>
            <p:pic>
              <p:nvPicPr>
                <p:cNvPr id="38" name="Picture 37" descr="A menu with text and images&#10;&#10;Description automatically generated with medium confidence">
                  <a:extLst>
                    <a:ext uri="{FF2B5EF4-FFF2-40B4-BE49-F238E27FC236}">
                      <a16:creationId xmlns:a16="http://schemas.microsoft.com/office/drawing/2014/main" id="{A01AC5F5-238A-C030-39C5-C325AEB6D183}"/>
                    </a:ext>
                  </a:extLst>
                </p:cNvPr>
                <p:cNvPicPr>
                  <a:picLocks noChangeAspect="1"/>
                </p:cNvPicPr>
                <p:nvPr/>
              </p:nvPicPr>
              <p:blipFill>
                <a:blip r:embed="rId14"/>
                <a:stretch>
                  <a:fillRect/>
                </a:stretch>
              </p:blipFill>
              <p:spPr>
                <a:xfrm>
                  <a:off x="1159294" y="5205911"/>
                  <a:ext cx="668071" cy="457200"/>
                </a:xfrm>
                <a:prstGeom prst="rect">
                  <a:avLst/>
                </a:prstGeom>
                <a:ln>
                  <a:solidFill>
                    <a:schemeClr val="tx1"/>
                  </a:solidFill>
                </a:ln>
              </p:spPr>
            </p:pic>
          </p:grpSp>
        </p:grpSp>
        <p:sp>
          <p:nvSpPr>
            <p:cNvPr id="33" name="TextBox 32">
              <a:extLst>
                <a:ext uri="{FF2B5EF4-FFF2-40B4-BE49-F238E27FC236}">
                  <a16:creationId xmlns:a16="http://schemas.microsoft.com/office/drawing/2014/main" id="{EE89FCFD-5547-F03E-50FE-2BAC9BD97EAE}"/>
                </a:ext>
              </a:extLst>
            </p:cNvPr>
            <p:cNvSpPr txBox="1"/>
            <p:nvPr/>
          </p:nvSpPr>
          <p:spPr>
            <a:xfrm>
              <a:off x="3700342" y="6396673"/>
              <a:ext cx="1816523"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Cafeteria Lunch Service</a:t>
              </a:r>
            </a:p>
          </p:txBody>
        </p:sp>
      </p:grpSp>
      <p:pic>
        <p:nvPicPr>
          <p:cNvPr id="20" name="Picture 19" descr="A bright light burst with a white background&#10;&#10;Description automatically generated with medium confidence">
            <a:extLst>
              <a:ext uri="{FF2B5EF4-FFF2-40B4-BE49-F238E27FC236}">
                <a16:creationId xmlns:a16="http://schemas.microsoft.com/office/drawing/2014/main" id="{60BF9FCA-36D7-A3B3-3381-AA909F38998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837473B0-CC2E-450A-ABE3-18F120FF3D39}">
                <a1611:picAttrSrcUrl xmlns:a1611="http://schemas.microsoft.com/office/drawing/2016/11/main" r:id="rId17"/>
              </a:ext>
            </a:extLst>
          </a:blip>
          <a:stretch>
            <a:fillRect/>
          </a:stretch>
        </p:blipFill>
        <p:spPr>
          <a:xfrm>
            <a:off x="6454544" y="1197041"/>
            <a:ext cx="2157425" cy="2212676"/>
          </a:xfrm>
          <a:prstGeom prst="rect">
            <a:avLst/>
          </a:prstGeom>
        </p:spPr>
      </p:pic>
      <p:pic>
        <p:nvPicPr>
          <p:cNvPr id="39" name="Picture 38" descr="A bright light burst with a white background&#10;&#10;Description automatically generated with medium confidence">
            <a:extLst>
              <a:ext uri="{FF2B5EF4-FFF2-40B4-BE49-F238E27FC236}">
                <a16:creationId xmlns:a16="http://schemas.microsoft.com/office/drawing/2014/main" id="{622FD1CB-E3F4-6969-2FAE-9729A9A235C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837473B0-CC2E-450A-ABE3-18F120FF3D39}">
                <a1611:picAttrSrcUrl xmlns:a1611="http://schemas.microsoft.com/office/drawing/2016/11/main" r:id="rId17"/>
              </a:ext>
            </a:extLst>
          </a:blip>
          <a:stretch>
            <a:fillRect/>
          </a:stretch>
        </p:blipFill>
        <p:spPr>
          <a:xfrm>
            <a:off x="6454544" y="1185954"/>
            <a:ext cx="2157425" cy="2212676"/>
          </a:xfrm>
          <a:prstGeom prst="rect">
            <a:avLst/>
          </a:prstGeom>
        </p:spPr>
      </p:pic>
      <p:pic>
        <p:nvPicPr>
          <p:cNvPr id="40" name="Picture 39" descr="A bright light burst with a white background&#10;&#10;Description automatically generated with medium confidence">
            <a:extLst>
              <a:ext uri="{FF2B5EF4-FFF2-40B4-BE49-F238E27FC236}">
                <a16:creationId xmlns:a16="http://schemas.microsoft.com/office/drawing/2014/main" id="{B38064DB-2082-8E83-9A0B-7AF988F21BF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837473B0-CC2E-450A-ABE3-18F120FF3D39}">
                <a1611:picAttrSrcUrl xmlns:a1611="http://schemas.microsoft.com/office/drawing/2016/11/main" r:id="rId17"/>
              </a:ext>
            </a:extLst>
          </a:blip>
          <a:stretch>
            <a:fillRect/>
          </a:stretch>
        </p:blipFill>
        <p:spPr>
          <a:xfrm>
            <a:off x="6454544" y="1180999"/>
            <a:ext cx="2157425" cy="2212676"/>
          </a:xfrm>
          <a:prstGeom prst="rect">
            <a:avLst/>
          </a:prstGeom>
        </p:spPr>
      </p:pic>
      <p:sp>
        <p:nvSpPr>
          <p:cNvPr id="54" name="Rectangle 53">
            <a:extLst>
              <a:ext uri="{FF2B5EF4-FFF2-40B4-BE49-F238E27FC236}">
                <a16:creationId xmlns:a16="http://schemas.microsoft.com/office/drawing/2014/main" id="{C34BDBCB-EAF2-009E-24B8-05FB4770489F}"/>
              </a:ext>
            </a:extLst>
          </p:cNvPr>
          <p:cNvSpPr/>
          <p:nvPr/>
        </p:nvSpPr>
        <p:spPr>
          <a:xfrm>
            <a:off x="1593329" y="-3768"/>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538A6A-8737-B513-10CA-3C35CDFA60BE}"/>
              </a:ext>
            </a:extLst>
          </p:cNvPr>
          <p:cNvSpPr/>
          <p:nvPr/>
        </p:nvSpPr>
        <p:spPr>
          <a:xfrm>
            <a:off x="1614111" y="-7531"/>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5D11D9C-1D0A-8E5E-BF53-C93A378EBF60}"/>
              </a:ext>
            </a:extLst>
          </p:cNvPr>
          <p:cNvSpPr/>
          <p:nvPr/>
        </p:nvSpPr>
        <p:spPr>
          <a:xfrm>
            <a:off x="1572547" y="57996"/>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y2mate.is - polaroid_camera_sound_effects-haEYVid3Jpc-192k-1706551095">
            <a:hlinkClick r:id="" action="ppaction://media"/>
            <a:extLst>
              <a:ext uri="{FF2B5EF4-FFF2-40B4-BE49-F238E27FC236}">
                <a16:creationId xmlns:a16="http://schemas.microsoft.com/office/drawing/2014/main" id="{25330297-29F3-7E60-4639-F6F086FACEC3}"/>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3974763" y="1638301"/>
            <a:ext cx="244475" cy="244475"/>
          </a:xfrm>
          <a:prstGeom prst="rect">
            <a:avLst/>
          </a:prstGeom>
        </p:spPr>
      </p:pic>
      <p:pic>
        <p:nvPicPr>
          <p:cNvPr id="66" name="y2mate.is - polaroid_camera_sound_effects-haEYVid3Jpc-192k-1706551095">
            <a:hlinkClick r:id="" action="ppaction://media"/>
            <a:extLst>
              <a:ext uri="{FF2B5EF4-FFF2-40B4-BE49-F238E27FC236}">
                <a16:creationId xmlns:a16="http://schemas.microsoft.com/office/drawing/2014/main" id="{A581FD23-B4D3-0795-0E01-BA05CCE1A1F0}"/>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127163" y="1790701"/>
            <a:ext cx="244475" cy="244475"/>
          </a:xfrm>
          <a:prstGeom prst="rect">
            <a:avLst/>
          </a:prstGeom>
        </p:spPr>
      </p:pic>
      <p:pic>
        <p:nvPicPr>
          <p:cNvPr id="71" name="y2mate.is - polaroid_camera_sound_effects-haEYVid3Jpc-192k-1706551095">
            <a:hlinkClick r:id="" action="ppaction://media"/>
            <a:extLst>
              <a:ext uri="{FF2B5EF4-FFF2-40B4-BE49-F238E27FC236}">
                <a16:creationId xmlns:a16="http://schemas.microsoft.com/office/drawing/2014/main" id="{BCDA8C64-FEB2-BF8E-9381-BE1B67462FB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279563" y="1943101"/>
            <a:ext cx="244475" cy="244475"/>
          </a:xfrm>
          <a:prstGeom prst="rect">
            <a:avLst/>
          </a:prstGeom>
        </p:spPr>
      </p:pic>
    </p:spTree>
    <p:extLst>
      <p:ext uri="{BB962C8B-B14F-4D97-AF65-F5344CB8AC3E}">
        <p14:creationId xmlns:p14="http://schemas.microsoft.com/office/powerpoint/2010/main" val="1914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 presetClass="entr" presetSubtype="0" fill="hold" nodeType="withEffect">
                                  <p:stCondLst>
                                    <p:cond delay="0"/>
                                  </p:stCondLst>
                                  <p:childTnLst>
                                    <p:set>
                                      <p:cBhvr>
                                        <p:cTn id="9" dur="1" fill="hold">
                                          <p:stCondLst>
                                            <p:cond delay="9"/>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9"/>
                                          </p:stCondLst>
                                        </p:cTn>
                                        <p:tgtEl>
                                          <p:spTgt spid="54"/>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62"/>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4"/>
                                        </p:tgtEl>
                                        <p:attrNameLst>
                                          <p:attrName>style.visibility</p:attrName>
                                        </p:attrNameLst>
                                      </p:cBhvr>
                                      <p:to>
                                        <p:strVal val="hidden"/>
                                      </p:to>
                                    </p:set>
                                  </p:childTnLst>
                                </p:cTn>
                              </p:par>
                            </p:childTnLst>
                          </p:cTn>
                        </p:par>
                        <p:par>
                          <p:cTn id="18" fill="hold">
                            <p:stCondLst>
                              <p:cond delay="1823"/>
                            </p:stCondLst>
                            <p:childTnLst>
                              <p:par>
                                <p:cTn id="19" presetID="22" presetClass="entr" presetSubtype="1"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1000"/>
                                        <p:tgtEl>
                                          <p:spTgt spid="31"/>
                                        </p:tgtEl>
                                      </p:cBhvr>
                                    </p:animEffect>
                                  </p:childTnLst>
                                </p:cTn>
                              </p:par>
                            </p:childTnLst>
                          </p:cTn>
                        </p:par>
                        <p:par>
                          <p:cTn id="22" fill="hold">
                            <p:stCondLst>
                              <p:cond delay="2823"/>
                            </p:stCondLst>
                            <p:childTnLst>
                              <p:par>
                                <p:cTn id="23" presetID="42" presetClass="path" presetSubtype="0" accel="50000" decel="50000" fill="hold" nodeType="afterEffect">
                                  <p:stCondLst>
                                    <p:cond delay="0"/>
                                  </p:stCondLst>
                                  <p:childTnLst>
                                    <p:animMotion origin="layout" path="M 0 -3.7037E-7 L -0.29427 0.00694 " pathEditMode="relative" rAng="0" ptsTypes="AA">
                                      <p:cBhvr>
                                        <p:cTn id="24" dur="1000" fill="hold"/>
                                        <p:tgtEl>
                                          <p:spTgt spid="31"/>
                                        </p:tgtEl>
                                        <p:attrNameLst>
                                          <p:attrName>ppt_x</p:attrName>
                                          <p:attrName>ppt_y</p:attrName>
                                        </p:attrNameLst>
                                      </p:cBhvr>
                                      <p:rCtr x="-14722" y="347"/>
                                    </p:animMotion>
                                  </p:childTnLst>
                                </p:cTn>
                              </p:par>
                            </p:childTnLst>
                          </p:cTn>
                        </p:par>
                        <p:par>
                          <p:cTn id="25" fill="hold">
                            <p:stCondLst>
                              <p:cond delay="3823"/>
                            </p:stCondLst>
                            <p:childTnLst>
                              <p:par>
                                <p:cTn id="26" presetID="1" presetClass="entr" presetSubtype="0" fill="hold" grpId="0" nodeType="afterEffect">
                                  <p:stCondLst>
                                    <p:cond delay="0"/>
                                  </p:stCondLst>
                                  <p:childTnLst>
                                    <p:set>
                                      <p:cBhvr>
                                        <p:cTn id="27" dur="1" fill="hold">
                                          <p:stCondLst>
                                            <p:cond delay="9"/>
                                          </p:stCondLst>
                                        </p:cTn>
                                        <p:tgtEl>
                                          <p:spTgt spid="56"/>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313" fill="hold"/>
                                        <p:tgtEl>
                                          <p:spTgt spid="66"/>
                                        </p:tgtEl>
                                      </p:cBhvr>
                                    </p:cmd>
                                  </p:childTnLst>
                                </p:cTn>
                              </p:par>
                            </p:childTnLst>
                          </p:cTn>
                        </p:par>
                        <p:par>
                          <p:cTn id="30" fill="hold">
                            <p:stCondLst>
                              <p:cond delay="5136"/>
                            </p:stCondLst>
                            <p:childTnLst>
                              <p:par>
                                <p:cTn id="31" presetID="1" presetClass="exit" presetSubtype="0" fill="hold" grpId="1" nodeType="afterEffect">
                                  <p:stCondLst>
                                    <p:cond delay="0"/>
                                  </p:stCondLst>
                                  <p:childTnLst>
                                    <p:set>
                                      <p:cBhvr>
                                        <p:cTn id="32" dur="1" fill="hold">
                                          <p:stCondLst>
                                            <p:cond delay="9"/>
                                          </p:stCondLst>
                                        </p:cTn>
                                        <p:tgtEl>
                                          <p:spTgt spid="56"/>
                                        </p:tgtEl>
                                        <p:attrNameLst>
                                          <p:attrName>style.visibility</p:attrName>
                                        </p:attrNameLst>
                                      </p:cBhvr>
                                      <p:to>
                                        <p:strVal val="hidden"/>
                                      </p:to>
                                    </p:set>
                                  </p:childTnLst>
                                </p:cTn>
                              </p:par>
                            </p:childTnLst>
                          </p:cTn>
                        </p:par>
                        <p:par>
                          <p:cTn id="33" fill="hold">
                            <p:stCondLst>
                              <p:cond delay="5146"/>
                            </p:stCondLst>
                            <p:childTnLst>
                              <p:par>
                                <p:cTn id="34" presetID="22" presetClass="entr" presetSubtype="1"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1000"/>
                                        <p:tgtEl>
                                          <p:spTgt spid="21"/>
                                        </p:tgtEl>
                                      </p:cBhvr>
                                    </p:animEffect>
                                  </p:childTnLst>
                                </p:cTn>
                              </p:par>
                            </p:childTnLst>
                          </p:cTn>
                        </p:par>
                        <p:par>
                          <p:cTn id="37" fill="hold">
                            <p:stCondLst>
                              <p:cond delay="6146"/>
                            </p:stCondLst>
                            <p:childTnLst>
                              <p:par>
                                <p:cTn id="38" presetID="42" presetClass="path" presetSubtype="0" accel="50000" decel="50000" fill="hold" nodeType="afterEffect">
                                  <p:stCondLst>
                                    <p:cond delay="0"/>
                                  </p:stCondLst>
                                  <p:childTnLst>
                                    <p:animMotion origin="layout" path="M -2.77778E-6 1.48148E-6 L 0.29271 0.00254 " pathEditMode="relative" rAng="0" ptsTypes="AA">
                                      <p:cBhvr>
                                        <p:cTn id="39" dur="1000" fill="hold"/>
                                        <p:tgtEl>
                                          <p:spTgt spid="21"/>
                                        </p:tgtEl>
                                        <p:attrNameLst>
                                          <p:attrName>ppt_x</p:attrName>
                                          <p:attrName>ppt_y</p:attrName>
                                        </p:attrNameLst>
                                      </p:cBhvr>
                                      <p:rCtr x="14635" y="116"/>
                                    </p:animMotion>
                                  </p:childTnLst>
                                </p:cTn>
                              </p:par>
                            </p:childTnLst>
                          </p:cTn>
                        </p:par>
                        <p:par>
                          <p:cTn id="40" fill="hold">
                            <p:stCondLst>
                              <p:cond delay="7146"/>
                            </p:stCondLst>
                            <p:childTnLst>
                              <p:par>
                                <p:cTn id="41" presetID="1" presetClass="entr" presetSubtype="0" fill="hold" grpId="0" nodeType="afterEffect">
                                  <p:stCondLst>
                                    <p:cond delay="0"/>
                                  </p:stCondLst>
                                  <p:childTnLst>
                                    <p:set>
                                      <p:cBhvr>
                                        <p:cTn id="42" dur="1" fill="hold">
                                          <p:stCondLst>
                                            <p:cond delay="9"/>
                                          </p:stCondLst>
                                        </p:cTn>
                                        <p:tgtEl>
                                          <p:spTgt spid="59"/>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1313" fill="hold"/>
                                        <p:tgtEl>
                                          <p:spTgt spid="71"/>
                                        </p:tgtEl>
                                      </p:cBhvr>
                                    </p:cmd>
                                  </p:childTnLst>
                                </p:cTn>
                              </p:par>
                            </p:childTnLst>
                          </p:cTn>
                        </p:par>
                        <p:par>
                          <p:cTn id="45" fill="hold">
                            <p:stCondLst>
                              <p:cond delay="8459"/>
                            </p:stCondLst>
                            <p:childTnLst>
                              <p:par>
                                <p:cTn id="46" presetID="1" presetClass="exit" presetSubtype="0" fill="hold" grpId="1" nodeType="afterEffect">
                                  <p:stCondLst>
                                    <p:cond delay="0"/>
                                  </p:stCondLst>
                                  <p:childTnLst>
                                    <p:set>
                                      <p:cBhvr>
                                        <p:cTn id="47" dur="1" fill="hold">
                                          <p:stCondLst>
                                            <p:cond delay="9"/>
                                          </p:stCondLst>
                                        </p:cTn>
                                        <p:tgtEl>
                                          <p:spTgt spid="59"/>
                                        </p:tgtEl>
                                        <p:attrNameLst>
                                          <p:attrName>style.visibility</p:attrName>
                                        </p:attrNameLst>
                                      </p:cBhvr>
                                      <p:to>
                                        <p:strVal val="hidden"/>
                                      </p:to>
                                    </p:set>
                                  </p:childTnLst>
                                </p:cTn>
                              </p:par>
                            </p:childTnLst>
                          </p:cTn>
                        </p:par>
                        <p:par>
                          <p:cTn id="48" fill="hold">
                            <p:stCondLst>
                              <p:cond delay="8469"/>
                            </p:stCondLst>
                            <p:childTnLst>
                              <p:par>
                                <p:cTn id="49" presetID="22" presetClass="entr" presetSubtype="1"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1000"/>
                                        <p:tgtEl>
                                          <p:spTgt spid="26"/>
                                        </p:tgtEl>
                                      </p:cBhvr>
                                    </p:animEffect>
                                  </p:childTnLst>
                                </p:cTn>
                              </p:par>
                            </p:childTnLst>
                          </p:cTn>
                        </p:par>
                        <p:par>
                          <p:cTn id="52" fill="hold">
                            <p:stCondLst>
                              <p:cond delay="9469"/>
                            </p:stCondLst>
                            <p:childTnLst>
                              <p:par>
                                <p:cTn id="53" presetID="22" presetClass="entr" presetSubtype="4"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62"/>
                </p:tgtEl>
              </p:cMediaNode>
            </p:audio>
            <p:audio>
              <p:cMediaNode vol="80000">
                <p:cTn id="57" fill="hold" display="0">
                  <p:stCondLst>
                    <p:cond delay="indefinite"/>
                  </p:stCondLst>
                  <p:endCondLst>
                    <p:cond evt="onStopAudio" delay="0">
                      <p:tgtEl>
                        <p:sldTgt/>
                      </p:tgtEl>
                    </p:cond>
                  </p:endCondLst>
                </p:cTn>
                <p:tgtEl>
                  <p:spTgt spid="66"/>
                </p:tgtEl>
              </p:cMediaNode>
            </p:audio>
            <p:audio>
              <p:cMediaNode vol="80000">
                <p:cTn id="58" fill="hold" display="0">
                  <p:stCondLst>
                    <p:cond delay="indefinite"/>
                  </p:stCondLst>
                  <p:endCondLst>
                    <p:cond evt="onStopAudio" delay="0">
                      <p:tgtEl>
                        <p:sldTgt/>
                      </p:tgtEl>
                    </p:cond>
                  </p:endCondLst>
                </p:cTn>
                <p:tgtEl>
                  <p:spTgt spid="71"/>
                </p:tgtEl>
              </p:cMediaNode>
            </p:audio>
          </p:childTnLst>
        </p:cTn>
      </p:par>
    </p:tnLst>
    <p:bldLst>
      <p:bldP spid="15" grpId="0" animBg="1"/>
      <p:bldP spid="18" grpId="0" animBg="1"/>
      <p:bldP spid="54" grpId="0" animBg="1"/>
      <p:bldP spid="54" grpId="1" animBg="1"/>
      <p:bldP spid="56" grpId="0" animBg="1"/>
      <p:bldP spid="56" grpId="1" animBg="1"/>
      <p:bldP spid="59" grpId="0" animBg="1"/>
      <p:bldP spid="5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D413021-F096-EF30-C428-347ED7D6FAAF}"/>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16" name="Picture 15" descr="A screenshot of a video game&#10;&#10;Description automatically generated with medium confidence">
            <a:extLst>
              <a:ext uri="{FF2B5EF4-FFF2-40B4-BE49-F238E27FC236}">
                <a16:creationId xmlns:a16="http://schemas.microsoft.com/office/drawing/2014/main" id="{A5A86556-21F5-40D1-D2F1-6A0679C308F9}"/>
              </a:ext>
            </a:extLst>
          </p:cNvPr>
          <p:cNvPicPr>
            <a:picLocks noChangeAspect="1"/>
          </p:cNvPicPr>
          <p:nvPr/>
        </p:nvPicPr>
        <p:blipFill>
          <a:blip r:embed="rId7"/>
          <a:stretch>
            <a:fillRect/>
          </a:stretch>
        </p:blipFill>
        <p:spPr>
          <a:xfrm>
            <a:off x="2860980" y="540589"/>
            <a:ext cx="6470043" cy="5776822"/>
          </a:xfrm>
          <a:prstGeom prst="rect">
            <a:avLst/>
          </a:prstGeom>
          <a:ln>
            <a:solidFill>
              <a:srgbClr val="000000"/>
            </a:solidFill>
          </a:ln>
        </p:spPr>
      </p:pic>
    </p:spTree>
    <p:custDataLst>
      <p:tags r:id="rId1"/>
    </p:custDataLst>
    <p:extLst>
      <p:ext uri="{BB962C8B-B14F-4D97-AF65-F5344CB8AC3E}">
        <p14:creationId xmlns:p14="http://schemas.microsoft.com/office/powerpoint/2010/main" val="26964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background with a black border&#10;&#10;Description automatically generated with medium confidence">
            <a:extLst>
              <a:ext uri="{FF2B5EF4-FFF2-40B4-BE49-F238E27FC236}">
                <a16:creationId xmlns:a16="http://schemas.microsoft.com/office/drawing/2014/main" id="{74075B6B-A3D8-D6CE-7816-C4888A5DC31E}"/>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45" name="Picture 44" descr="A knife with a black handle&#10;&#10;Description automatically generated">
            <a:extLst>
              <a:ext uri="{FF2B5EF4-FFF2-40B4-BE49-F238E27FC236}">
                <a16:creationId xmlns:a16="http://schemas.microsoft.com/office/drawing/2014/main" id="{B8C1BFA9-3EBA-F4CB-A383-862C5F21555D}"/>
              </a:ext>
            </a:extLst>
          </p:cNvPr>
          <p:cNvPicPr>
            <a:picLocks noChangeAspect="1"/>
          </p:cNvPicPr>
          <p:nvPr/>
        </p:nvPicPr>
        <p:blipFill>
          <a:blip r:embed="rId7">
            <a:alphaModFix amt="20000"/>
            <a:extLst>
              <a:ext uri="{837473B0-CC2E-450A-ABE3-18F120FF3D39}">
                <a1611:picAttrSrcUrl xmlns:a1611="http://schemas.microsoft.com/office/drawing/2016/11/main" r:id="rId8"/>
              </a:ext>
            </a:extLst>
          </a:blip>
          <a:stretch>
            <a:fillRect/>
          </a:stretch>
        </p:blipFill>
        <p:spPr>
          <a:xfrm>
            <a:off x="2251970" y="3762121"/>
            <a:ext cx="2050742" cy="1303247"/>
          </a:xfrm>
          <a:prstGeom prst="rect">
            <a:avLst/>
          </a:prstGeom>
        </p:spPr>
      </p:pic>
      <p:sp>
        <p:nvSpPr>
          <p:cNvPr id="2" name="Title 1"/>
          <p:cNvSpPr>
            <a:spLocks noGrp="1"/>
          </p:cNvSpPr>
          <p:nvPr>
            <p:ph type="title"/>
          </p:nvPr>
        </p:nvSpPr>
        <p:spPr>
          <a:xfrm>
            <a:off x="1661746" y="52554"/>
            <a:ext cx="8868508" cy="1516062"/>
          </a:xfrm>
        </p:spPr>
        <p:txBody>
          <a:bodyPr>
            <a:noAutofit/>
          </a:bodyPr>
          <a:lstStyle/>
          <a:p>
            <a:pPr algn="ctr"/>
            <a:r>
              <a:rPr lang="en-US" dirty="0">
                <a:solidFill>
                  <a:schemeClr val="bg1"/>
                </a:solidFill>
                <a:effectLst>
                  <a:outerShdw blurRad="50800" dist="38100" dir="2700000" algn="tl" rotWithShape="0">
                    <a:prstClr val="black">
                      <a:alpha val="40000"/>
                    </a:prstClr>
                  </a:outerShdw>
                </a:effectLst>
                <a:latin typeface="+mn-lt"/>
              </a:rPr>
              <a:t>Remember, students </a:t>
            </a:r>
            <a:r>
              <a:rPr lang="en-US" b="1" dirty="0">
                <a:solidFill>
                  <a:schemeClr val="bg1"/>
                </a:solidFill>
                <a:effectLst>
                  <a:outerShdw blurRad="50800" dist="38100" dir="2700000" algn="tl" rotWithShape="0">
                    <a:prstClr val="black">
                      <a:alpha val="40000"/>
                    </a:prstClr>
                  </a:outerShdw>
                </a:effectLst>
                <a:latin typeface="+mn-lt"/>
              </a:rPr>
              <a:t>DO NOT </a:t>
            </a:r>
            <a:r>
              <a:rPr lang="en-US" dirty="0">
                <a:solidFill>
                  <a:schemeClr val="bg1"/>
                </a:solidFill>
                <a:effectLst>
                  <a:outerShdw blurRad="50800" dist="38100" dir="2700000" algn="tl" rotWithShape="0">
                    <a:prstClr val="black">
                      <a:alpha val="40000"/>
                    </a:prstClr>
                  </a:outerShdw>
                </a:effectLst>
                <a:latin typeface="+mn-lt"/>
              </a:rPr>
              <a:t>have to take all the food offered during lunch. </a:t>
            </a:r>
          </a:p>
        </p:txBody>
      </p:sp>
      <p:sp>
        <p:nvSpPr>
          <p:cNvPr id="7" name="TextBox 6"/>
          <p:cNvSpPr txBox="1"/>
          <p:nvPr/>
        </p:nvSpPr>
        <p:spPr>
          <a:xfrm>
            <a:off x="6664666" y="2957195"/>
            <a:ext cx="2320925" cy="3323987"/>
          </a:xfrm>
          <a:prstGeom prst="rect">
            <a:avLst/>
          </a:prstGeom>
          <a:noFill/>
          <a:effectLst>
            <a:glow rad="101600">
              <a:schemeClr val="accent1">
                <a:alpha val="60000"/>
              </a:schemeClr>
            </a:glow>
          </a:effectLst>
        </p:spPr>
        <p:txBody>
          <a:bodyPr wrap="square" rtlCol="0">
            <a:spAutoFit/>
          </a:bodyPr>
          <a:lstStyle/>
          <a:p>
            <a:pPr algn="ctr">
              <a:defRPr/>
            </a:pPr>
            <a:r>
              <a:rPr lang="en-US" sz="16600" b="1" dirty="0">
                <a:ln w="19050">
                  <a:noFill/>
                </a:ln>
                <a:solidFill>
                  <a:prstClr val="white"/>
                </a:solidFill>
                <a:latin typeface="Calibri" panose="020F0502020204030204"/>
              </a:rPr>
              <a:t>3</a:t>
            </a:r>
          </a:p>
          <a:p>
            <a:pPr algn="ctr">
              <a:defRPr/>
            </a:pPr>
            <a:endParaRPr lang="en-US" sz="4400" b="1" dirty="0">
              <a:ln w="19050">
                <a:solidFill>
                  <a:srgbClr val="4472C4">
                    <a:lumMod val="50000"/>
                  </a:srgbClr>
                </a:solidFill>
              </a:ln>
              <a:solidFill>
                <a:prstClr val="white"/>
              </a:solidFill>
              <a:effectLst>
                <a:glow rad="101600">
                  <a:srgbClr val="000000">
                    <a:alpha val="60000"/>
                  </a:srgbClr>
                </a:glow>
              </a:effectLst>
              <a:latin typeface="Calibri" panose="020F0502020204030204"/>
            </a:endParaRPr>
          </a:p>
        </p:txBody>
      </p:sp>
      <p:sp>
        <p:nvSpPr>
          <p:cNvPr id="4" name="Rectangle 3"/>
          <p:cNvSpPr/>
          <p:nvPr/>
        </p:nvSpPr>
        <p:spPr>
          <a:xfrm>
            <a:off x="5054323" y="1602759"/>
            <a:ext cx="5566667" cy="1938992"/>
          </a:xfrm>
          <a:prstGeom prst="rect">
            <a:avLst/>
          </a:prstGeom>
          <a:effectLst/>
        </p:spPr>
        <p:txBody>
          <a:bodyPr wrap="square">
            <a:spAutoFit/>
          </a:bodyPr>
          <a:lstStyle/>
          <a:p>
            <a:pPr algn="ctr">
              <a:defRPr/>
            </a:pPr>
            <a:r>
              <a:rPr lang="en-US" sz="6000" b="1" dirty="0">
                <a:solidFill>
                  <a:schemeClr val="bg1"/>
                </a:solidFill>
                <a:latin typeface="Calibri" panose="020F0502020204030204"/>
              </a:rPr>
              <a:t>They must take </a:t>
            </a:r>
          </a:p>
          <a:p>
            <a:pPr algn="ctr">
              <a:defRPr/>
            </a:pPr>
            <a:r>
              <a:rPr lang="en-US" sz="6000" b="1" dirty="0">
                <a:solidFill>
                  <a:schemeClr val="bg1"/>
                </a:solidFill>
                <a:latin typeface="Calibri" panose="020F0502020204030204"/>
              </a:rPr>
              <a:t>at least</a:t>
            </a:r>
          </a:p>
        </p:txBody>
      </p:sp>
      <p:grpSp>
        <p:nvGrpSpPr>
          <p:cNvPr id="10" name="Group 9">
            <a:extLst>
              <a:ext uri="{FF2B5EF4-FFF2-40B4-BE49-F238E27FC236}">
                <a16:creationId xmlns:a16="http://schemas.microsoft.com/office/drawing/2014/main" id="{793871E1-3D33-4104-9560-95D55682FB74}"/>
              </a:ext>
            </a:extLst>
          </p:cNvPr>
          <p:cNvGrpSpPr/>
          <p:nvPr/>
        </p:nvGrpSpPr>
        <p:grpSpPr>
          <a:xfrm flipH="1">
            <a:off x="1799493" y="1548831"/>
            <a:ext cx="3571573" cy="5011734"/>
            <a:chOff x="1447693" y="89808"/>
            <a:chExt cx="4586287" cy="6606474"/>
          </a:xfrm>
          <a:effectLst>
            <a:outerShdw blurRad="50800" dist="38100" dir="8100000" algn="tr" rotWithShape="0">
              <a:prstClr val="black">
                <a:alpha val="40000"/>
              </a:prstClr>
            </a:outerShdw>
          </a:effectLst>
        </p:grpSpPr>
        <p:sp>
          <p:nvSpPr>
            <p:cNvPr id="11" name="Freeform: Shape 10">
              <a:extLst>
                <a:ext uri="{FF2B5EF4-FFF2-40B4-BE49-F238E27FC236}">
                  <a16:creationId xmlns:a16="http://schemas.microsoft.com/office/drawing/2014/main" id="{B1C26869-9173-44EA-94A8-22DBD9BEAABE}"/>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49EBFCA-6EDB-4781-9487-B35AE38ABA21}"/>
                </a:ext>
              </a:extLst>
            </p:cNvPr>
            <p:cNvGrpSpPr/>
            <p:nvPr/>
          </p:nvGrpSpPr>
          <p:grpSpPr>
            <a:xfrm rot="3000217" flipH="1">
              <a:off x="3980083" y="3608701"/>
              <a:ext cx="1371722" cy="814893"/>
              <a:chOff x="180080" y="2974010"/>
              <a:chExt cx="2644848" cy="1571213"/>
            </a:xfrm>
          </p:grpSpPr>
          <p:sp>
            <p:nvSpPr>
              <p:cNvPr id="43" name="Freeform: Shape 42">
                <a:extLst>
                  <a:ext uri="{FF2B5EF4-FFF2-40B4-BE49-F238E27FC236}">
                    <a16:creationId xmlns:a16="http://schemas.microsoft.com/office/drawing/2014/main" id="{1DF822A4-494B-413D-B455-F971FD56BD0A}"/>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7123CD7-92CA-42CF-9BCE-031755153BFE}"/>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eform: Shape 12">
              <a:extLst>
                <a:ext uri="{FF2B5EF4-FFF2-40B4-BE49-F238E27FC236}">
                  <a16:creationId xmlns:a16="http://schemas.microsoft.com/office/drawing/2014/main" id="{3EE1F92D-8D9D-4883-9F8E-47B7B3624919}"/>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C2865D8F-90A5-4156-8FE8-0719497134A8}"/>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AB02B5C-A5E6-4BCA-BF03-349E51B2868F}"/>
                </a:ext>
              </a:extLst>
            </p:cNvPr>
            <p:cNvGrpSpPr/>
            <p:nvPr/>
          </p:nvGrpSpPr>
          <p:grpSpPr>
            <a:xfrm rot="18599783">
              <a:off x="1870401" y="3564306"/>
              <a:ext cx="1371722" cy="814893"/>
              <a:chOff x="180080" y="2974010"/>
              <a:chExt cx="2644848" cy="1571213"/>
            </a:xfrm>
          </p:grpSpPr>
          <p:sp>
            <p:nvSpPr>
              <p:cNvPr id="41" name="Freeform: Shape 40">
                <a:extLst>
                  <a:ext uri="{FF2B5EF4-FFF2-40B4-BE49-F238E27FC236}">
                    <a16:creationId xmlns:a16="http://schemas.microsoft.com/office/drawing/2014/main" id="{ECD6A986-E2D1-4883-9A72-DB8ABD48B64E}"/>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ABCBDFBE-0207-4670-8F55-1E12F6E59567}"/>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Shape 15">
              <a:extLst>
                <a:ext uri="{FF2B5EF4-FFF2-40B4-BE49-F238E27FC236}">
                  <a16:creationId xmlns:a16="http://schemas.microsoft.com/office/drawing/2014/main" id="{4754DDE8-F0EB-4F79-ADDC-A3AAD09368AE}"/>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B9072EC-0E7D-4109-88CA-0F76411DB6FD}"/>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098AB38-2F0C-49EC-AA04-7CAD900B879C}"/>
                </a:ext>
              </a:extLst>
            </p:cNvPr>
            <p:cNvGrpSpPr/>
            <p:nvPr/>
          </p:nvGrpSpPr>
          <p:grpSpPr>
            <a:xfrm>
              <a:off x="2895053" y="4746730"/>
              <a:ext cx="173085" cy="556529"/>
              <a:chOff x="606929" y="8546302"/>
              <a:chExt cx="333729" cy="1073057"/>
            </a:xfrm>
          </p:grpSpPr>
          <p:sp>
            <p:nvSpPr>
              <p:cNvPr id="39" name="Freeform: Shape 38">
                <a:extLst>
                  <a:ext uri="{FF2B5EF4-FFF2-40B4-BE49-F238E27FC236}">
                    <a16:creationId xmlns:a16="http://schemas.microsoft.com/office/drawing/2014/main" id="{2C46F506-9A07-42A7-BC6B-9BC6EBC5AE5E}"/>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04D96DDD-FC7A-476C-A0A4-4387BE0D7561}"/>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7E9F483B-4B19-4B05-B131-579D6E39224C}"/>
                </a:ext>
              </a:extLst>
            </p:cNvPr>
            <p:cNvGrpSpPr/>
            <p:nvPr/>
          </p:nvGrpSpPr>
          <p:grpSpPr>
            <a:xfrm flipH="1">
              <a:off x="3594407" y="5648634"/>
              <a:ext cx="848452" cy="1047648"/>
              <a:chOff x="4467581" y="8456186"/>
              <a:chExt cx="1635919" cy="2019994"/>
            </a:xfrm>
          </p:grpSpPr>
          <p:sp>
            <p:nvSpPr>
              <p:cNvPr id="37" name="Freeform: Shape 36">
                <a:extLst>
                  <a:ext uri="{FF2B5EF4-FFF2-40B4-BE49-F238E27FC236}">
                    <a16:creationId xmlns:a16="http://schemas.microsoft.com/office/drawing/2014/main" id="{8B44D7F8-E471-4696-8197-ED21F12E10DD}"/>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B48CC91-CA05-4A01-B649-64696C51650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15F5BF42-A740-442E-B646-AA24A2C584E5}"/>
                </a:ext>
              </a:extLst>
            </p:cNvPr>
            <p:cNvGrpSpPr/>
            <p:nvPr/>
          </p:nvGrpSpPr>
          <p:grpSpPr>
            <a:xfrm>
              <a:off x="2358114" y="5621810"/>
              <a:ext cx="850619" cy="1047648"/>
              <a:chOff x="1203671" y="7379860"/>
              <a:chExt cx="1640099" cy="2019994"/>
            </a:xfrm>
          </p:grpSpPr>
          <p:sp>
            <p:nvSpPr>
              <p:cNvPr id="35" name="Freeform: Shape 34">
                <a:extLst>
                  <a:ext uri="{FF2B5EF4-FFF2-40B4-BE49-F238E27FC236}">
                    <a16:creationId xmlns:a16="http://schemas.microsoft.com/office/drawing/2014/main" id="{E90B192F-6520-4999-9356-612E306EBA3B}"/>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5136CFAB-5AF3-416D-AFBF-FC1D5C9F78B7}"/>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6F84890-B5D5-454A-AC06-4019B40C56DC}"/>
                </a:ext>
              </a:extLst>
            </p:cNvPr>
            <p:cNvGrpSpPr/>
            <p:nvPr/>
          </p:nvGrpSpPr>
          <p:grpSpPr>
            <a:xfrm>
              <a:off x="2952993" y="4345234"/>
              <a:ext cx="1116001" cy="417839"/>
              <a:chOff x="1957457" y="4114024"/>
              <a:chExt cx="2151787" cy="805645"/>
            </a:xfrm>
          </p:grpSpPr>
          <p:sp>
            <p:nvSpPr>
              <p:cNvPr id="31" name="Freeform: Shape 30">
                <a:extLst>
                  <a:ext uri="{FF2B5EF4-FFF2-40B4-BE49-F238E27FC236}">
                    <a16:creationId xmlns:a16="http://schemas.microsoft.com/office/drawing/2014/main" id="{9B773908-F2DC-4AB9-B406-45CBF244E3CB}"/>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7DF11FD-13EC-4382-A748-460F90B12C87}"/>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0157392E-4FAA-44E9-B863-34D50DE43764}"/>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close up of a sign&#10;&#10;Description generated with high confidence">
                <a:extLst>
                  <a:ext uri="{FF2B5EF4-FFF2-40B4-BE49-F238E27FC236}">
                    <a16:creationId xmlns:a16="http://schemas.microsoft.com/office/drawing/2014/main" id="{0FCAFECC-E6C3-4A33-A174-5DBD0516289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2" name="Group 21">
              <a:extLst>
                <a:ext uri="{FF2B5EF4-FFF2-40B4-BE49-F238E27FC236}">
                  <a16:creationId xmlns:a16="http://schemas.microsoft.com/office/drawing/2014/main" id="{AEA033E2-ABAB-4815-A997-BB4A36706BA0}"/>
                </a:ext>
              </a:extLst>
            </p:cNvPr>
            <p:cNvGrpSpPr/>
            <p:nvPr/>
          </p:nvGrpSpPr>
          <p:grpSpPr>
            <a:xfrm rot="21337167">
              <a:off x="1447693" y="89808"/>
              <a:ext cx="4586287" cy="3967172"/>
              <a:chOff x="1447693" y="89808"/>
              <a:chExt cx="4586287" cy="3967172"/>
            </a:xfrm>
          </p:grpSpPr>
          <p:grpSp>
            <p:nvGrpSpPr>
              <p:cNvPr id="23" name="Group 22">
                <a:extLst>
                  <a:ext uri="{FF2B5EF4-FFF2-40B4-BE49-F238E27FC236}">
                    <a16:creationId xmlns:a16="http://schemas.microsoft.com/office/drawing/2014/main" id="{87653989-BF8F-428C-ABDB-E21E101C7201}"/>
                  </a:ext>
                </a:extLst>
              </p:cNvPr>
              <p:cNvGrpSpPr/>
              <p:nvPr/>
            </p:nvGrpSpPr>
            <p:grpSpPr>
              <a:xfrm>
                <a:off x="1447693" y="89808"/>
                <a:ext cx="4586287" cy="3809999"/>
                <a:chOff x="1879450" y="299358"/>
                <a:chExt cx="4586287" cy="3809999"/>
              </a:xfrm>
            </p:grpSpPr>
            <p:sp>
              <p:nvSpPr>
                <p:cNvPr id="25" name="Oval 24">
                  <a:extLst>
                    <a:ext uri="{FF2B5EF4-FFF2-40B4-BE49-F238E27FC236}">
                      <a16:creationId xmlns:a16="http://schemas.microsoft.com/office/drawing/2014/main" id="{7367DAAC-FD02-48C5-9EFD-CE96DBC1ED61}"/>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A6E62B5-7F96-4ED5-8C12-35CA6EDA2799}"/>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1695F28F-F747-469D-8BB2-0B8FBA96016E}"/>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9">
                  <a:extLst>
                    <a:ext uri="{FF2B5EF4-FFF2-40B4-BE49-F238E27FC236}">
                      <a16:creationId xmlns:a16="http://schemas.microsoft.com/office/drawing/2014/main" id="{5B9080C3-CA8D-462D-B8F4-303C546B759B}"/>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9">
                  <a:extLst>
                    <a:ext uri="{FF2B5EF4-FFF2-40B4-BE49-F238E27FC236}">
                      <a16:creationId xmlns:a16="http://schemas.microsoft.com/office/drawing/2014/main" id="{A21D39F7-6B82-4B8A-9800-7299ECA31D72}"/>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297EE996-D675-49D2-A785-9D9EB207DC4E}"/>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Shape 23">
                <a:extLst>
                  <a:ext uri="{FF2B5EF4-FFF2-40B4-BE49-F238E27FC236}">
                    <a16:creationId xmlns:a16="http://schemas.microsoft.com/office/drawing/2014/main" id="{53AB99A0-D9DF-4EF9-ADFB-E87C65BF8288}"/>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Rectangle 2">
            <a:extLst>
              <a:ext uri="{FF2B5EF4-FFF2-40B4-BE49-F238E27FC236}">
                <a16:creationId xmlns:a16="http://schemas.microsoft.com/office/drawing/2014/main" id="{88D04C15-4440-D5C6-D3CC-B7F87828C345}"/>
              </a:ext>
            </a:extLst>
          </p:cNvPr>
          <p:cNvSpPr/>
          <p:nvPr/>
        </p:nvSpPr>
        <p:spPr>
          <a:xfrm>
            <a:off x="5149681" y="4923847"/>
            <a:ext cx="5566667" cy="1015663"/>
          </a:xfrm>
          <a:prstGeom prst="rect">
            <a:avLst/>
          </a:prstGeom>
          <a:effectLst/>
        </p:spPr>
        <p:txBody>
          <a:bodyPr wrap="square">
            <a:spAutoFit/>
          </a:bodyPr>
          <a:lstStyle/>
          <a:p>
            <a:pPr algn="ctr">
              <a:defRPr/>
            </a:pPr>
            <a:r>
              <a:rPr lang="en-US" sz="6000" b="1" dirty="0">
                <a:solidFill>
                  <a:prstClr val="white"/>
                </a:solidFill>
                <a:latin typeface="Calibri" panose="020F0502020204030204"/>
              </a:rPr>
              <a:t>c</a:t>
            </a:r>
            <a:r>
              <a:rPr lang="en-US" sz="6000" b="1" dirty="0" err="1">
                <a:solidFill>
                  <a:prstClr val="white"/>
                </a:solidFill>
                <a:latin typeface="Calibri" panose="020F0502020204030204"/>
              </a:rPr>
              <a:t>omponents</a:t>
            </a:r>
            <a:endParaRPr lang="en-US" sz="6000" b="1"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4BD33B9A-9804-2992-58E5-2BF6C7E92969}"/>
              </a:ext>
            </a:extLst>
          </p:cNvPr>
          <p:cNvSpPr txBox="1"/>
          <p:nvPr/>
        </p:nvSpPr>
        <p:spPr>
          <a:xfrm>
            <a:off x="4558453" y="1982967"/>
            <a:ext cx="6339755" cy="4708981"/>
          </a:xfrm>
          <a:prstGeom prst="rect">
            <a:avLst/>
          </a:prstGeom>
          <a:noFill/>
          <a:ln>
            <a:noFill/>
          </a:ln>
          <a:effectLst/>
        </p:spPr>
        <p:txBody>
          <a:bodyPr wrap="square" rtlCol="0">
            <a:spAutoFit/>
          </a:bodyPr>
          <a:lstStyle/>
          <a:p>
            <a:pPr algn="ctr">
              <a:defRPr/>
            </a:pPr>
            <a:r>
              <a:rPr lang="en-US" sz="7500" b="1" dirty="0">
                <a:ln w="19050">
                  <a:noFill/>
                </a:ln>
                <a:solidFill>
                  <a:prstClr val="white"/>
                </a:solidFill>
                <a:latin typeface="Calibri" panose="020F0502020204030204"/>
              </a:rPr>
              <a:t>Fruit</a:t>
            </a:r>
          </a:p>
          <a:p>
            <a:pPr algn="ctr">
              <a:defRPr/>
            </a:pPr>
            <a:r>
              <a:rPr lang="en-US" sz="7500" b="1" dirty="0">
                <a:ln w="19050">
                  <a:noFill/>
                </a:ln>
                <a:solidFill>
                  <a:prstClr val="white"/>
                </a:solidFill>
                <a:latin typeface="Calibri" panose="020F0502020204030204"/>
              </a:rPr>
              <a:t>or</a:t>
            </a:r>
          </a:p>
          <a:p>
            <a:pPr algn="ctr">
              <a:defRPr/>
            </a:pPr>
            <a:r>
              <a:rPr lang="en-US" sz="7500" b="1" dirty="0">
                <a:ln w="19050">
                  <a:noFill/>
                </a:ln>
                <a:solidFill>
                  <a:prstClr val="white"/>
                </a:solidFill>
                <a:latin typeface="Calibri" panose="020F0502020204030204"/>
              </a:rPr>
              <a:t>Vegetable</a:t>
            </a:r>
          </a:p>
          <a:p>
            <a:pPr algn="ctr">
              <a:defRPr/>
            </a:pPr>
            <a:endParaRPr lang="en-US" sz="7500" b="1" dirty="0">
              <a:ln w="19050">
                <a:solidFill>
                  <a:srgbClr val="4472C4">
                    <a:lumMod val="50000"/>
                  </a:srgbClr>
                </a:solidFill>
              </a:ln>
              <a:solidFill>
                <a:prstClr val="white"/>
              </a:solidFill>
              <a:effectLst>
                <a:glow rad="101600">
                  <a:srgbClr val="000000">
                    <a:alpha val="60000"/>
                  </a:srgbClr>
                </a:glow>
              </a:effectLst>
              <a:latin typeface="Calibri" panose="020F0502020204030204"/>
            </a:endParaRPr>
          </a:p>
        </p:txBody>
      </p:sp>
      <p:sp>
        <p:nvSpPr>
          <p:cNvPr id="8" name="Rectangle 7">
            <a:extLst>
              <a:ext uri="{FF2B5EF4-FFF2-40B4-BE49-F238E27FC236}">
                <a16:creationId xmlns:a16="http://schemas.microsoft.com/office/drawing/2014/main" id="{6D33B89C-3A31-0650-AFF9-A496E26207F5}"/>
              </a:ext>
            </a:extLst>
          </p:cNvPr>
          <p:cNvSpPr/>
          <p:nvPr/>
        </p:nvSpPr>
        <p:spPr>
          <a:xfrm>
            <a:off x="4942289" y="1555263"/>
            <a:ext cx="5566667" cy="4493538"/>
          </a:xfrm>
          <a:prstGeom prst="rect">
            <a:avLst/>
          </a:prstGeom>
          <a:effectLst/>
        </p:spPr>
        <p:txBody>
          <a:bodyPr wrap="square">
            <a:spAutoFit/>
          </a:bodyPr>
          <a:lstStyle/>
          <a:p>
            <a:pPr algn="ctr">
              <a:defRPr/>
            </a:pPr>
            <a:r>
              <a:rPr lang="en-US" sz="6000" b="1" dirty="0">
                <a:solidFill>
                  <a:schemeClr val="bg1"/>
                </a:solidFill>
                <a:latin typeface="Calibri" panose="020F0502020204030204"/>
              </a:rPr>
              <a:t>1 component</a:t>
            </a:r>
          </a:p>
          <a:p>
            <a:pPr algn="ctr">
              <a:defRPr/>
            </a:pPr>
            <a:r>
              <a:rPr lang="en-US" sz="6000" b="1" dirty="0">
                <a:solidFill>
                  <a:schemeClr val="bg1"/>
                </a:solidFill>
                <a:latin typeface="Calibri" panose="020F0502020204030204"/>
              </a:rPr>
              <a:t>must be a</a:t>
            </a:r>
            <a:endParaRPr lang="en-US" sz="16600" b="1" dirty="0">
              <a:solidFill>
                <a:schemeClr val="bg1"/>
              </a:solidFill>
              <a:latin typeface="Calibri" panose="020F0502020204030204"/>
            </a:endParaRPr>
          </a:p>
          <a:p>
            <a:pPr algn="ctr">
              <a:defRPr/>
            </a:pPr>
            <a:r>
              <a:rPr lang="en-US" sz="16600" b="1" dirty="0">
                <a:solidFill>
                  <a:schemeClr val="bg1"/>
                </a:solidFill>
                <a:latin typeface="Calibri" panose="020F0502020204030204"/>
              </a:rPr>
              <a:t>?</a:t>
            </a:r>
          </a:p>
        </p:txBody>
      </p:sp>
    </p:spTree>
    <p:custDataLst>
      <p:tags r:id="rId1"/>
    </p:custDataLst>
    <p:extLst>
      <p:ext uri="{BB962C8B-B14F-4D97-AF65-F5344CB8AC3E}">
        <p14:creationId xmlns:p14="http://schemas.microsoft.com/office/powerpoint/2010/main" val="27179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3" grpId="0"/>
      <p:bldP spid="3" grpId="1"/>
      <p:bldP spid="6" grpId="0"/>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7BC18F24-4E25-6AC3-E77B-A8542D6531F8}"/>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5" name="TextBox 34"/>
          <p:cNvSpPr txBox="1"/>
          <p:nvPr/>
        </p:nvSpPr>
        <p:spPr>
          <a:xfrm>
            <a:off x="1598277" y="271372"/>
            <a:ext cx="8869325" cy="733534"/>
          </a:xfrm>
          <a:prstGeom prst="rect">
            <a:avLst/>
          </a:prstGeom>
          <a:noFill/>
          <a:ln>
            <a:noFill/>
          </a:ln>
          <a:effectLst/>
        </p:spPr>
        <p:txBody>
          <a:bodyPr wrap="square" rtlCol="0">
            <a:spAutoFit/>
          </a:bodyPr>
          <a:lstStyle/>
          <a:p>
            <a:pPr algn="ctr">
              <a:lnSpc>
                <a:spcPts val="5000"/>
              </a:lnSpc>
              <a:defRPr/>
            </a:pPr>
            <a:endParaRPr lang="en-US" sz="4400" spc="-150" dirty="0">
              <a:solidFill>
                <a:prstClr val="white"/>
              </a:solidFill>
              <a:latin typeface="Berlin Sans FB Demi" panose="020E0802020502020306" pitchFamily="34" charset="0"/>
            </a:endParaRPr>
          </a:p>
        </p:txBody>
      </p:sp>
      <p:sp>
        <p:nvSpPr>
          <p:cNvPr id="36" name="TextBox 35"/>
          <p:cNvSpPr txBox="1"/>
          <p:nvPr/>
        </p:nvSpPr>
        <p:spPr>
          <a:xfrm>
            <a:off x="1661338" y="583701"/>
            <a:ext cx="8869325" cy="1287147"/>
          </a:xfrm>
          <a:prstGeom prst="rect">
            <a:avLst/>
          </a:prstGeom>
          <a:noFill/>
          <a:ln>
            <a:noFill/>
          </a:ln>
          <a:effectLst/>
        </p:spPr>
        <p:txBody>
          <a:bodyPr wrap="square" rtlCol="0">
            <a:spAutoFit/>
          </a:bodyPr>
          <a:lstStyle/>
          <a:p>
            <a:pPr algn="ctr">
              <a:lnSpc>
                <a:spcPts val="4600"/>
              </a:lnSpc>
              <a:defRPr/>
            </a:pPr>
            <a:r>
              <a:rPr lang="en-US" sz="4800" spc="-150" dirty="0">
                <a:solidFill>
                  <a:prstClr val="white"/>
                </a:solidFill>
              </a:rPr>
              <a:t>1 of the 3 components must be a</a:t>
            </a:r>
          </a:p>
          <a:p>
            <a:pPr algn="ctr">
              <a:lnSpc>
                <a:spcPts val="4600"/>
              </a:lnSpc>
              <a:defRPr/>
            </a:pPr>
            <a:r>
              <a:rPr lang="en-US" sz="4800" spc="-150" dirty="0">
                <a:solidFill>
                  <a:prstClr val="white"/>
                </a:solidFill>
              </a:rPr>
              <a:t> ½ cup of fruit or  ½ cup of vegetable.</a:t>
            </a:r>
            <a:endParaRPr lang="en-US" sz="3600" spc="-150" dirty="0">
              <a:solidFill>
                <a:prstClr val="white"/>
              </a:solidFill>
            </a:endParaRPr>
          </a:p>
        </p:txBody>
      </p:sp>
      <p:sp>
        <p:nvSpPr>
          <p:cNvPr id="39" name="TextBox 38"/>
          <p:cNvSpPr txBox="1"/>
          <p:nvPr/>
        </p:nvSpPr>
        <p:spPr>
          <a:xfrm>
            <a:off x="3714158" y="4140766"/>
            <a:ext cx="4681167" cy="707886"/>
          </a:xfrm>
          <a:prstGeom prst="rect">
            <a:avLst/>
          </a:prstGeom>
          <a:noFill/>
        </p:spPr>
        <p:txBody>
          <a:bodyPr wrap="square" rtlCol="0">
            <a:spAutoFit/>
          </a:bodyPr>
          <a:lstStyle/>
          <a:p>
            <a:pPr algn="ctr">
              <a:defRPr/>
            </a:pPr>
            <a:r>
              <a:rPr lang="en-US" sz="4000" spc="-150" dirty="0">
                <a:solidFill>
                  <a:prstClr val="white"/>
                </a:solidFill>
                <a:latin typeface="Berlin Sans FB Demi" panose="020E0802020502020306" pitchFamily="34" charset="0"/>
              </a:rPr>
              <a:t>OR</a:t>
            </a:r>
            <a:endParaRPr lang="en-US" sz="2800" spc="-150" dirty="0">
              <a:solidFill>
                <a:prstClr val="white"/>
              </a:solidFill>
              <a:latin typeface="Berlin Sans FB Demi" panose="020E0802020502020306" pitchFamily="34" charset="0"/>
            </a:endParaRPr>
          </a:p>
        </p:txBody>
      </p:sp>
      <p:pic>
        <p:nvPicPr>
          <p:cNvPr id="6" name="Picture 5">
            <a:extLst>
              <a:ext uri="{FF2B5EF4-FFF2-40B4-BE49-F238E27FC236}">
                <a16:creationId xmlns:a16="http://schemas.microsoft.com/office/drawing/2014/main" id="{43A79461-B13E-B312-E4F1-6C8C84A6833C}"/>
              </a:ext>
            </a:extLst>
          </p:cNvPr>
          <p:cNvPicPr>
            <a:picLocks noChangeAspect="1"/>
          </p:cNvPicPr>
          <p:nvPr/>
        </p:nvPicPr>
        <p:blipFill>
          <a:blip r:embed="rId6"/>
          <a:srcRect/>
          <a:stretch/>
        </p:blipFill>
        <p:spPr>
          <a:xfrm>
            <a:off x="1298157" y="2434417"/>
            <a:ext cx="5244065" cy="3441868"/>
          </a:xfrm>
          <a:prstGeom prst="rect">
            <a:avLst/>
          </a:prstGeom>
        </p:spPr>
      </p:pic>
      <p:pic>
        <p:nvPicPr>
          <p:cNvPr id="7" name="Picture 6">
            <a:extLst>
              <a:ext uri="{FF2B5EF4-FFF2-40B4-BE49-F238E27FC236}">
                <a16:creationId xmlns:a16="http://schemas.microsoft.com/office/drawing/2014/main" id="{0B7554D8-B9C1-7BB7-C1A9-CFC703CCEFFC}"/>
              </a:ext>
            </a:extLst>
          </p:cNvPr>
          <p:cNvPicPr>
            <a:picLocks noChangeAspect="1"/>
          </p:cNvPicPr>
          <p:nvPr/>
        </p:nvPicPr>
        <p:blipFill>
          <a:blip r:embed="rId7"/>
          <a:srcRect/>
          <a:stretch/>
        </p:blipFill>
        <p:spPr>
          <a:xfrm>
            <a:off x="6616865" y="2455903"/>
            <a:ext cx="3806534" cy="3194232"/>
          </a:xfrm>
          <a:prstGeom prst="rect">
            <a:avLst/>
          </a:prstGeom>
        </p:spPr>
      </p:pic>
    </p:spTree>
    <p:extLst>
      <p:ext uri="{BB962C8B-B14F-4D97-AF65-F5344CB8AC3E}">
        <p14:creationId xmlns:p14="http://schemas.microsoft.com/office/powerpoint/2010/main" val="148649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9A94DB85-77E0-5095-71F5-8C03DD8870DF}"/>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602"/>
          <a:stretch/>
        </p:blipFill>
        <p:spPr>
          <a:xfrm>
            <a:off x="2077385" y="4542734"/>
            <a:ext cx="8037231" cy="2221832"/>
          </a:xfrm>
          <a:prstGeom prst="rect">
            <a:avLst/>
          </a:prstGeom>
        </p:spPr>
      </p:pic>
      <p:sp>
        <p:nvSpPr>
          <p:cNvPr id="13" name="Title 1">
            <a:extLst>
              <a:ext uri="{FF2B5EF4-FFF2-40B4-BE49-F238E27FC236}">
                <a16:creationId xmlns:a16="http://schemas.microsoft.com/office/drawing/2014/main" id="{82BEF96C-22F7-C053-421B-343028CB1C55}"/>
              </a:ext>
            </a:extLst>
          </p:cNvPr>
          <p:cNvSpPr txBox="1">
            <a:spLocks/>
          </p:cNvSpPr>
          <p:nvPr/>
        </p:nvSpPr>
        <p:spPr>
          <a:xfrm>
            <a:off x="1607998" y="210141"/>
            <a:ext cx="8976004"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000" dirty="0">
                <a:solidFill>
                  <a:prstClr val="white"/>
                </a:solidFill>
                <a:effectLst>
                  <a:glow rad="101600">
                    <a:srgbClr val="000000">
                      <a:alpha val="60000"/>
                    </a:srgbClr>
                  </a:glow>
                </a:effectLst>
                <a:latin typeface="Berlin Sans FB Demi" panose="020E0802020502020306" pitchFamily="34" charset="0"/>
              </a:rPr>
              <a:t>Entrees</a:t>
            </a:r>
            <a:endParaRPr lang="en-US" sz="5400" dirty="0">
              <a:solidFill>
                <a:prstClr val="white"/>
              </a:solidFill>
              <a:effectLst>
                <a:glow rad="101600">
                  <a:srgbClr val="000000">
                    <a:alpha val="60000"/>
                  </a:srgbClr>
                </a:glow>
              </a:effectLst>
              <a:latin typeface="Berlin Sans FB Demi" panose="020E0802020502020306" pitchFamily="34" charset="0"/>
            </a:endParaRPr>
          </a:p>
        </p:txBody>
      </p:sp>
      <p:sp>
        <p:nvSpPr>
          <p:cNvPr id="14" name="Title 1">
            <a:extLst>
              <a:ext uri="{FF2B5EF4-FFF2-40B4-BE49-F238E27FC236}">
                <a16:creationId xmlns:a16="http://schemas.microsoft.com/office/drawing/2014/main" id="{9F77B22B-44A5-582F-0381-844F394490D3}"/>
              </a:ext>
            </a:extLst>
          </p:cNvPr>
          <p:cNvSpPr>
            <a:spLocks noGrp="1"/>
          </p:cNvSpPr>
          <p:nvPr>
            <p:ph type="title"/>
          </p:nvPr>
        </p:nvSpPr>
        <p:spPr>
          <a:xfrm>
            <a:off x="1524000" y="1109241"/>
            <a:ext cx="9144000" cy="1143000"/>
          </a:xfrm>
        </p:spPr>
        <p:txBody>
          <a:bodyPr>
            <a:noAutofit/>
          </a:bodyPr>
          <a:lstStyle/>
          <a:p>
            <a:pPr algn="ct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1 Entrée = 2 or more components</a:t>
            </a:r>
          </a:p>
        </p:txBody>
      </p:sp>
      <p:grpSp>
        <p:nvGrpSpPr>
          <p:cNvPr id="10" name="Group 9">
            <a:extLst>
              <a:ext uri="{FF2B5EF4-FFF2-40B4-BE49-F238E27FC236}">
                <a16:creationId xmlns:a16="http://schemas.microsoft.com/office/drawing/2014/main" id="{CFD3B40D-60D2-03F1-B84E-9C77728F9448}"/>
              </a:ext>
            </a:extLst>
          </p:cNvPr>
          <p:cNvGrpSpPr/>
          <p:nvPr/>
        </p:nvGrpSpPr>
        <p:grpSpPr>
          <a:xfrm>
            <a:off x="4022051" y="3151342"/>
            <a:ext cx="4147896" cy="3037281"/>
            <a:chOff x="-4270590" y="5638339"/>
            <a:chExt cx="4147896" cy="3037281"/>
          </a:xfrm>
        </p:grpSpPr>
        <p:pic>
          <p:nvPicPr>
            <p:cNvPr id="11" name="Picture 10">
              <a:extLst>
                <a:ext uri="{FF2B5EF4-FFF2-40B4-BE49-F238E27FC236}">
                  <a16:creationId xmlns:a16="http://schemas.microsoft.com/office/drawing/2014/main" id="{E75792AA-D03E-AF7B-4656-2E0DCD496E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12" name="Picture 8" descr="Pickle Slices Rainbow Movie — Chick-fil-A Madison Catering Pre-Order">
              <a:extLst>
                <a:ext uri="{FF2B5EF4-FFF2-40B4-BE49-F238E27FC236}">
                  <a16:creationId xmlns:a16="http://schemas.microsoft.com/office/drawing/2014/main" id="{94A358CB-C4FF-114B-B42A-C4C49570011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ickle Slices Rainbow Movie — Chick-fil-A Madison Catering Pre-Order">
              <a:extLst>
                <a:ext uri="{FF2B5EF4-FFF2-40B4-BE49-F238E27FC236}">
                  <a16:creationId xmlns:a16="http://schemas.microsoft.com/office/drawing/2014/main" id="{AFDF4904-8160-F7E1-E997-F6DC3EA014F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4AF15A-182C-C570-38CB-EF83CE0421D9}"/>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5"/>
              </a:ext>
            </a:extLst>
          </a:blip>
          <a:stretch>
            <a:fillRect/>
          </a:stretch>
        </p:blipFill>
        <p:spPr>
          <a:xfrm>
            <a:off x="2064858" y="2239750"/>
            <a:ext cx="8229600" cy="4262591"/>
          </a:xfrm>
          <a:prstGeom prst="rect">
            <a:avLst/>
          </a:prstGeom>
        </p:spPr>
      </p:pic>
      <p:sp>
        <p:nvSpPr>
          <p:cNvPr id="4" name="Title 1">
            <a:extLst>
              <a:ext uri="{FF2B5EF4-FFF2-40B4-BE49-F238E27FC236}">
                <a16:creationId xmlns:a16="http://schemas.microsoft.com/office/drawing/2014/main" id="{77CA1863-620D-4513-1716-4DD2253E1A3D}"/>
              </a:ext>
            </a:extLst>
          </p:cNvPr>
          <p:cNvSpPr txBox="1">
            <a:spLocks/>
          </p:cNvSpPr>
          <p:nvPr/>
        </p:nvSpPr>
        <p:spPr>
          <a:xfrm>
            <a:off x="1524000" y="709179"/>
            <a:ext cx="91440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Hamburgers have how many components?</a:t>
            </a:r>
          </a:p>
        </p:txBody>
      </p:sp>
    </p:spTree>
    <p:extLst>
      <p:ext uri="{BB962C8B-B14F-4D97-AF65-F5344CB8AC3E}">
        <p14:creationId xmlns:p14="http://schemas.microsoft.com/office/powerpoint/2010/main" val="176211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57" presetClass="path" presetSubtype="0" accel="50000" decel="50000" fill="hold" nodeType="withEffect">
                                  <p:stCondLst>
                                    <p:cond delay="0"/>
                                  </p:stCondLst>
                                  <p:childTnLst>
                                    <p:animMotion origin="layout" path="M -0.00694 -0.00371 L -0.00694 -0.30139 C -0.00694 -0.43496 0.25903 -0.59908 0.47552 -0.59908 L 0.95799 -0.59908 " pathEditMode="relative" rAng="0" ptsTypes="AAAA">
                                      <p:cBhvr>
                                        <p:cTn id="10" dur="2000" fill="hold"/>
                                        <p:tgtEl>
                                          <p:spTgt spid="45"/>
                                        </p:tgtEl>
                                        <p:attrNameLst>
                                          <p:attrName>ppt_x</p:attrName>
                                          <p:attrName>ppt_y</p:attrName>
                                        </p:attrNameLst>
                                      </p:cBhvr>
                                      <p:rCtr x="48247" y="-29769"/>
                                    </p:animMotion>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292834B5-774A-9FB2-2481-2C98FABE45A2}"/>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9" name="TextBox 8">
            <a:extLst>
              <a:ext uri="{FF2B5EF4-FFF2-40B4-BE49-F238E27FC236}">
                <a16:creationId xmlns:a16="http://schemas.microsoft.com/office/drawing/2014/main" id="{7A87AEFB-FB54-27B5-83AA-0CB1A0E2DB1B}"/>
              </a:ext>
            </a:extLst>
          </p:cNvPr>
          <p:cNvSpPr txBox="1"/>
          <p:nvPr/>
        </p:nvSpPr>
        <p:spPr>
          <a:xfrm>
            <a:off x="1524000" y="430979"/>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1</a:t>
            </a:r>
          </a:p>
        </p:txBody>
      </p:sp>
      <p:sp>
        <p:nvSpPr>
          <p:cNvPr id="10" name="TextBox 9">
            <a:extLst>
              <a:ext uri="{FF2B5EF4-FFF2-40B4-BE49-F238E27FC236}">
                <a16:creationId xmlns:a16="http://schemas.microsoft.com/office/drawing/2014/main" id="{75D1112B-4E92-D8D7-13BA-C532CB96F8DB}"/>
              </a:ext>
            </a:extLst>
          </p:cNvPr>
          <p:cNvSpPr txBox="1"/>
          <p:nvPr/>
        </p:nvSpPr>
        <p:spPr>
          <a:xfrm>
            <a:off x="1524000" y="2214705"/>
            <a:ext cx="9144000" cy="3041858"/>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Meal Patterns</a:t>
            </a:r>
          </a:p>
        </p:txBody>
      </p:sp>
    </p:spTree>
    <p:extLst>
      <p:ext uri="{BB962C8B-B14F-4D97-AF65-F5344CB8AC3E}">
        <p14:creationId xmlns:p14="http://schemas.microsoft.com/office/powerpoint/2010/main" val="1571015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2ABABE0C-15DF-A114-81C3-6BB4F1FFD3AF}"/>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2" name="Title 1">
            <a:extLst>
              <a:ext uri="{FF2B5EF4-FFF2-40B4-BE49-F238E27FC236}">
                <a16:creationId xmlns:a16="http://schemas.microsoft.com/office/drawing/2014/main" id="{542D8038-9E33-4F3F-BD95-2560E2D0D88D}"/>
              </a:ext>
            </a:extLst>
          </p:cNvPr>
          <p:cNvSpPr>
            <a:spLocks noGrp="1"/>
          </p:cNvSpPr>
          <p:nvPr>
            <p:ph type="title"/>
          </p:nvPr>
        </p:nvSpPr>
        <p:spPr>
          <a:xfrm>
            <a:off x="386367" y="611061"/>
            <a:ext cx="11419266" cy="1143000"/>
          </a:xfrm>
        </p:spPr>
        <p:txBody>
          <a:bodyPr>
            <a:noAutofit/>
          </a:bodyPr>
          <a:lstStyle/>
          <a:p>
            <a:pPr algn="ct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Pizza has how many components?</a:t>
            </a:r>
          </a:p>
        </p:txBody>
      </p:sp>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602"/>
          <a:stretch/>
        </p:blipFill>
        <p:spPr>
          <a:xfrm>
            <a:off x="2077385" y="4542734"/>
            <a:ext cx="8037231" cy="2221832"/>
          </a:xfrm>
          <a:prstGeom prst="rect">
            <a:avLst/>
          </a:prstGeom>
        </p:spPr>
      </p:pic>
      <p:pic>
        <p:nvPicPr>
          <p:cNvPr id="3074" name="Picture 2" descr="Plain Pizza Images – Browse 2,981 Stock Photos, Vectors, and Video | Adobe  Stock">
            <a:extLst>
              <a:ext uri="{FF2B5EF4-FFF2-40B4-BE49-F238E27FC236}">
                <a16:creationId xmlns:a16="http://schemas.microsoft.com/office/drawing/2014/main" id="{EFCEBA7B-8C3E-3533-D371-F5CE965956F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167" b="90000" l="10000" r="90000">
                        <a14:foregroundMark x1="62222" y1="9167" x2="62222" y2="9167"/>
                      </a14:backgroundRemoval>
                    </a14:imgEffect>
                  </a14:imgLayer>
                </a14:imgProps>
              </a:ext>
              <a:ext uri="{28A0092B-C50C-407E-A947-70E740481C1C}">
                <a14:useLocalDpi xmlns:a14="http://schemas.microsoft.com/office/drawing/2010/main" val="0"/>
              </a:ext>
            </a:extLst>
          </a:blip>
          <a:srcRect/>
          <a:stretch>
            <a:fillRect/>
          </a:stretch>
        </p:blipFill>
        <p:spPr bwMode="auto">
          <a:xfrm rot="20697506">
            <a:off x="4047991" y="4236043"/>
            <a:ext cx="3567404" cy="23782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2"/>
              </a:ext>
            </a:extLst>
          </a:blip>
          <a:stretch>
            <a:fillRect/>
          </a:stretch>
        </p:blipFill>
        <p:spPr>
          <a:xfrm>
            <a:off x="2020844" y="2232945"/>
            <a:ext cx="8229600" cy="4262591"/>
          </a:xfrm>
          <a:prstGeom prst="rect">
            <a:avLst/>
          </a:prstGeom>
        </p:spPr>
      </p:pic>
    </p:spTree>
    <p:extLst>
      <p:ext uri="{BB962C8B-B14F-4D97-AF65-F5344CB8AC3E}">
        <p14:creationId xmlns:p14="http://schemas.microsoft.com/office/powerpoint/2010/main" val="3736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BBC1ED1A-85F7-07CE-5BF4-AD4DA32FF13B}"/>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602"/>
          <a:stretch/>
        </p:blipFill>
        <p:spPr>
          <a:xfrm>
            <a:off x="2077385" y="4542734"/>
            <a:ext cx="8037231" cy="2221832"/>
          </a:xfrm>
          <a:prstGeom prst="rect">
            <a:avLst/>
          </a:prstGeom>
        </p:spPr>
      </p:pic>
      <p:sp>
        <p:nvSpPr>
          <p:cNvPr id="12" name="Title 1">
            <a:extLst>
              <a:ext uri="{FF2B5EF4-FFF2-40B4-BE49-F238E27FC236}">
                <a16:creationId xmlns:a16="http://schemas.microsoft.com/office/drawing/2014/main" id="{B0FE6F04-50A4-5DB2-43F2-73C4CDF73982}"/>
              </a:ext>
            </a:extLst>
          </p:cNvPr>
          <p:cNvSpPr txBox="1">
            <a:spLocks/>
          </p:cNvSpPr>
          <p:nvPr/>
        </p:nvSpPr>
        <p:spPr>
          <a:xfrm>
            <a:off x="2077385" y="611061"/>
            <a:ext cx="8037231"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Orange chicken bowls have how many components?</a:t>
            </a:r>
          </a:p>
        </p:txBody>
      </p:sp>
      <p:pic>
        <p:nvPicPr>
          <p:cNvPr id="16" name="Picture 15" descr="A bowl of rice and broccoli with chicken&#10;&#10;Description automatically generated">
            <a:extLst>
              <a:ext uri="{FF2B5EF4-FFF2-40B4-BE49-F238E27FC236}">
                <a16:creationId xmlns:a16="http://schemas.microsoft.com/office/drawing/2014/main" id="{F03C3FC4-7126-8AE2-DAB2-A95013DA44DA}"/>
              </a:ext>
            </a:extLst>
          </p:cNvPr>
          <p:cNvPicPr>
            <a:picLocks noChangeAspect="1"/>
          </p:cNvPicPr>
          <p:nvPr/>
        </p:nvPicPr>
        <p:blipFill>
          <a:blip r:embed="rId8"/>
          <a:stretch>
            <a:fillRect/>
          </a:stretch>
        </p:blipFill>
        <p:spPr>
          <a:xfrm>
            <a:off x="4553805" y="3736683"/>
            <a:ext cx="2876550" cy="2265283"/>
          </a:xfrm>
          <a:prstGeom prst="rect">
            <a:avLst/>
          </a:prstGeom>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1"/>
              </a:ext>
            </a:extLst>
          </a:blip>
          <a:stretch>
            <a:fillRect/>
          </a:stretch>
        </p:blipFill>
        <p:spPr>
          <a:xfrm>
            <a:off x="2077384" y="2286692"/>
            <a:ext cx="8229600" cy="4262591"/>
          </a:xfrm>
          <a:prstGeom prst="rect">
            <a:avLst/>
          </a:prstGeom>
        </p:spPr>
      </p:pic>
    </p:spTree>
    <p:extLst>
      <p:ext uri="{BB962C8B-B14F-4D97-AF65-F5344CB8AC3E}">
        <p14:creationId xmlns:p14="http://schemas.microsoft.com/office/powerpoint/2010/main" val="20478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21258C7-B580-D8F0-949F-951BE302AB0A}"/>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 name="TextBox 2">
            <a:extLst>
              <a:ext uri="{FF2B5EF4-FFF2-40B4-BE49-F238E27FC236}">
                <a16:creationId xmlns:a16="http://schemas.microsoft.com/office/drawing/2014/main" id="{54E88C77-18C2-42E6-7C17-3F3AE8A275DB}"/>
              </a:ext>
            </a:extLst>
          </p:cNvPr>
          <p:cNvSpPr txBox="1"/>
          <p:nvPr/>
        </p:nvSpPr>
        <p:spPr>
          <a:xfrm>
            <a:off x="850232" y="398406"/>
            <a:ext cx="10491536" cy="2123658"/>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Berlin Sans FB Demi" panose="020E0802020502020306" pitchFamily="34" charset="0"/>
              </a:rPr>
              <a:t>Some entrees have vegetables that may or may not meet the ½ cup requirement in order for it to be a reimbursable meal.</a:t>
            </a:r>
            <a:endParaRPr lang="en-US" sz="4400" dirty="0"/>
          </a:p>
        </p:txBody>
      </p:sp>
      <p:pic>
        <p:nvPicPr>
          <p:cNvPr id="18" name="Picture 17" descr="A bowl of rice and broccoli with chicken&#10;&#10;Description automatically generated">
            <a:extLst>
              <a:ext uri="{FF2B5EF4-FFF2-40B4-BE49-F238E27FC236}">
                <a16:creationId xmlns:a16="http://schemas.microsoft.com/office/drawing/2014/main" id="{411E3C6D-882D-10BD-911E-57615C575CB0}"/>
              </a:ext>
            </a:extLst>
          </p:cNvPr>
          <p:cNvPicPr>
            <a:picLocks noChangeAspect="1"/>
          </p:cNvPicPr>
          <p:nvPr/>
        </p:nvPicPr>
        <p:blipFill>
          <a:blip r:embed="rId6"/>
          <a:stretch>
            <a:fillRect/>
          </a:stretch>
        </p:blipFill>
        <p:spPr>
          <a:xfrm>
            <a:off x="6417381" y="2944448"/>
            <a:ext cx="3255600" cy="2563785"/>
          </a:xfrm>
          <a:prstGeom prst="rect">
            <a:avLst/>
          </a:prstGeom>
        </p:spPr>
      </p:pic>
      <p:grpSp>
        <p:nvGrpSpPr>
          <p:cNvPr id="19" name="Group 18">
            <a:extLst>
              <a:ext uri="{FF2B5EF4-FFF2-40B4-BE49-F238E27FC236}">
                <a16:creationId xmlns:a16="http://schemas.microsoft.com/office/drawing/2014/main" id="{D0D279D2-0867-C0C6-8FF3-F11EB5A90E36}"/>
              </a:ext>
            </a:extLst>
          </p:cNvPr>
          <p:cNvGrpSpPr/>
          <p:nvPr/>
        </p:nvGrpSpPr>
        <p:grpSpPr>
          <a:xfrm>
            <a:off x="2154924" y="2522065"/>
            <a:ext cx="3941075" cy="3082014"/>
            <a:chOff x="-4270590" y="5638339"/>
            <a:chExt cx="4147896" cy="3037281"/>
          </a:xfrm>
        </p:grpSpPr>
        <p:pic>
          <p:nvPicPr>
            <p:cNvPr id="20" name="Picture 19">
              <a:extLst>
                <a:ext uri="{FF2B5EF4-FFF2-40B4-BE49-F238E27FC236}">
                  <a16:creationId xmlns:a16="http://schemas.microsoft.com/office/drawing/2014/main" id="{B22E7E38-6044-45FC-AE1B-01E14BA761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21" name="Picture 8" descr="Pickle Slices Rainbow Movie — Chick-fil-A Madison Catering Pre-Order">
              <a:extLst>
                <a:ext uri="{FF2B5EF4-FFF2-40B4-BE49-F238E27FC236}">
                  <a16:creationId xmlns:a16="http://schemas.microsoft.com/office/drawing/2014/main" id="{9CA170EA-1AC1-F61D-0BC4-A617CD53E37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Pickle Slices Rainbow Movie — Chick-fil-A Madison Catering Pre-Order">
              <a:extLst>
                <a:ext uri="{FF2B5EF4-FFF2-40B4-BE49-F238E27FC236}">
                  <a16:creationId xmlns:a16="http://schemas.microsoft.com/office/drawing/2014/main" id="{AEE42D66-E445-0559-513F-74178E7CEC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8707BC4-E00C-A0A2-D999-34366220491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spTree>
    <p:extLst>
      <p:ext uri="{BB962C8B-B14F-4D97-AF65-F5344CB8AC3E}">
        <p14:creationId xmlns:p14="http://schemas.microsoft.com/office/powerpoint/2010/main" val="363824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A0B02603-D65F-1379-5285-5BA91D91259C}"/>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9" name="Picture 8" descr="A knife with a black handle&#10;&#10;Description automatically generated">
            <a:extLst>
              <a:ext uri="{FF2B5EF4-FFF2-40B4-BE49-F238E27FC236}">
                <a16:creationId xmlns:a16="http://schemas.microsoft.com/office/drawing/2014/main" id="{B71994F2-82B3-68FB-6DA8-E87872A04404}"/>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2251970" y="3762121"/>
            <a:ext cx="2050742" cy="1303247"/>
          </a:xfrm>
          <a:prstGeom prst="rect">
            <a:avLst/>
          </a:prstGeom>
        </p:spPr>
      </p:pic>
      <p:sp>
        <p:nvSpPr>
          <p:cNvPr id="4" name="Title 1">
            <a:extLst>
              <a:ext uri="{FF2B5EF4-FFF2-40B4-BE49-F238E27FC236}">
                <a16:creationId xmlns:a16="http://schemas.microsoft.com/office/drawing/2014/main" id="{86922379-8ABE-2E64-1C82-E5C5F7DEA047}"/>
              </a:ext>
            </a:extLst>
          </p:cNvPr>
          <p:cNvSpPr txBox="1">
            <a:spLocks/>
          </p:cNvSpPr>
          <p:nvPr/>
        </p:nvSpPr>
        <p:spPr>
          <a:xfrm>
            <a:off x="1524000" y="48836"/>
            <a:ext cx="9144000" cy="1325563"/>
          </a:xfrm>
          <a:prstGeom prst="rect">
            <a:avLst/>
          </a:prstGeom>
          <a:ln>
            <a:noFill/>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Berlin Sans FB Demi" panose="020E0802020502020306" pitchFamily="34" charset="0"/>
              </a:rPr>
              <a:t>Menu Contribution List </a:t>
            </a:r>
          </a:p>
        </p:txBody>
      </p:sp>
      <p:pic>
        <p:nvPicPr>
          <p:cNvPr id="7" name="Picture 6" descr="Graphical user interface, table&#10;&#10;Description automatically generated">
            <a:extLst>
              <a:ext uri="{FF2B5EF4-FFF2-40B4-BE49-F238E27FC236}">
                <a16:creationId xmlns:a16="http://schemas.microsoft.com/office/drawing/2014/main" id="{26F7A72F-930C-65AA-ED7E-84C3B416F669}"/>
              </a:ext>
            </a:extLst>
          </p:cNvPr>
          <p:cNvPicPr>
            <a:picLocks noChangeAspect="1"/>
          </p:cNvPicPr>
          <p:nvPr/>
        </p:nvPicPr>
        <p:blipFill>
          <a:blip r:embed="rId8"/>
          <a:stretch>
            <a:fillRect/>
          </a:stretch>
        </p:blipFill>
        <p:spPr>
          <a:xfrm>
            <a:off x="2897348" y="2589718"/>
            <a:ext cx="6842076" cy="3916133"/>
          </a:xfrm>
          <a:prstGeom prst="rect">
            <a:avLst/>
          </a:prstGeom>
          <a:ln>
            <a:solidFill>
              <a:schemeClr val="tx1"/>
            </a:solidFill>
          </a:ln>
        </p:spPr>
      </p:pic>
      <p:sp>
        <p:nvSpPr>
          <p:cNvPr id="12" name="TextBox 11">
            <a:extLst>
              <a:ext uri="{FF2B5EF4-FFF2-40B4-BE49-F238E27FC236}">
                <a16:creationId xmlns:a16="http://schemas.microsoft.com/office/drawing/2014/main" id="{C5EC3AFF-34A4-2D52-615F-0E18BE1C77CF}"/>
              </a:ext>
            </a:extLst>
          </p:cNvPr>
          <p:cNvSpPr txBox="1"/>
          <p:nvPr/>
        </p:nvSpPr>
        <p:spPr>
          <a:xfrm>
            <a:off x="2654832" y="1003135"/>
            <a:ext cx="6882339" cy="1384995"/>
          </a:xfrm>
          <a:prstGeom prst="rect">
            <a:avLst/>
          </a:prstGeom>
          <a:noFill/>
        </p:spPr>
        <p:txBody>
          <a:bodyPr wrap="square" rtlCol="0">
            <a:spAutoFit/>
          </a:bodyPr>
          <a:lstStyle/>
          <a:p>
            <a:pPr algn="ctr"/>
            <a:r>
              <a:rPr lang="en-US" sz="2800" dirty="0">
                <a:solidFill>
                  <a:schemeClr val="bg1"/>
                </a:solidFill>
              </a:rPr>
              <a:t>When making substitutions to the menu, refer to the Menu Contribution List to ensure the meal pattern requirements are met.</a:t>
            </a:r>
          </a:p>
        </p:txBody>
      </p:sp>
      <p:sp>
        <p:nvSpPr>
          <p:cNvPr id="3" name="TextBox 2">
            <a:extLst>
              <a:ext uri="{FF2B5EF4-FFF2-40B4-BE49-F238E27FC236}">
                <a16:creationId xmlns:a16="http://schemas.microsoft.com/office/drawing/2014/main" id="{2F5590F4-32E4-3490-F5CD-65496B147D9E}"/>
              </a:ext>
            </a:extLst>
          </p:cNvPr>
          <p:cNvSpPr txBox="1"/>
          <p:nvPr/>
        </p:nvSpPr>
        <p:spPr>
          <a:xfrm>
            <a:off x="2973809" y="2660601"/>
            <a:ext cx="4534293" cy="276999"/>
          </a:xfrm>
          <a:prstGeom prst="rect">
            <a:avLst/>
          </a:prstGeom>
          <a:solidFill>
            <a:schemeClr val="bg1"/>
          </a:solidFill>
        </p:spPr>
        <p:txBody>
          <a:bodyPr wrap="square" rtlCol="0">
            <a:spAutoFit/>
          </a:bodyPr>
          <a:lstStyle/>
          <a:p>
            <a:r>
              <a:rPr lang="en-US" sz="1200" dirty="0"/>
              <a:t>2025-2026 Menu Contribution List </a:t>
            </a:r>
          </a:p>
        </p:txBody>
      </p:sp>
    </p:spTree>
    <p:extLst>
      <p:ext uri="{BB962C8B-B14F-4D97-AF65-F5344CB8AC3E}">
        <p14:creationId xmlns:p14="http://schemas.microsoft.com/office/powerpoint/2010/main" val="2998387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58" y="-2056536"/>
            <a:ext cx="10380485" cy="6155071"/>
          </a:xfrm>
          <a:prstGeom prst="rect">
            <a:avLst/>
          </a:prstGeom>
        </p:spPr>
      </p:pic>
      <p:pic>
        <p:nvPicPr>
          <p:cNvPr id="31" name="Picture 30"/>
          <p:cNvPicPr>
            <a:picLocks noChangeAspect="1"/>
          </p:cNvPicPr>
          <p:nvPr/>
        </p:nvPicPr>
        <p:blipFill>
          <a:blip r:embed="rId6"/>
          <a:stretch>
            <a:fillRect/>
          </a:stretch>
        </p:blipFill>
        <p:spPr>
          <a:xfrm>
            <a:off x="6520002" y="2250420"/>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3287808" y="2485909"/>
            <a:ext cx="324878" cy="449832"/>
          </a:xfrm>
          <a:prstGeom prst="rect">
            <a:avLst/>
          </a:prstGeom>
          <a:scene3d>
            <a:camera prst="orthographicFront">
              <a:rot lat="52031" lon="1495465" rev="21002235"/>
            </a:camera>
            <a:lightRig rig="threePt" dir="t"/>
          </a:scene3d>
        </p:spPr>
      </p:pic>
      <p:pic>
        <p:nvPicPr>
          <p:cNvPr id="71" name="Picture 70"/>
          <p:cNvPicPr>
            <a:picLocks noChangeAspect="1"/>
          </p:cNvPicPr>
          <p:nvPr/>
        </p:nvPicPr>
        <p:blipFill>
          <a:blip r:embed="rId8"/>
          <a:srcRect/>
          <a:stretch/>
        </p:blipFill>
        <p:spPr>
          <a:xfrm>
            <a:off x="6361370" y="1937888"/>
            <a:ext cx="392319" cy="385185"/>
          </a:xfrm>
          <a:prstGeom prst="rect">
            <a:avLst/>
          </a:prstGeom>
        </p:spPr>
      </p:pic>
      <p:pic>
        <p:nvPicPr>
          <p:cNvPr id="9" name="Picture 8"/>
          <p:cNvPicPr>
            <a:picLocks noChangeAspect="1"/>
          </p:cNvPicPr>
          <p:nvPr/>
        </p:nvPicPr>
        <p:blipFill>
          <a:blip r:embed="rId9"/>
          <a:srcRect/>
          <a:stretch/>
        </p:blipFill>
        <p:spPr>
          <a:xfrm>
            <a:off x="6146003" y="4547739"/>
            <a:ext cx="1010040" cy="1588766"/>
          </a:xfrm>
          <a:prstGeom prst="rect">
            <a:avLst/>
          </a:prstGeom>
        </p:spPr>
      </p:pic>
      <p:pic>
        <p:nvPicPr>
          <p:cNvPr id="20" name="Picture 19">
            <a:extLst>
              <a:ext uri="{FF2B5EF4-FFF2-40B4-BE49-F238E27FC236}">
                <a16:creationId xmlns:a16="http://schemas.microsoft.com/office/drawing/2014/main" id="{95E17B32-F336-D96B-14A5-2B419EA97B16}"/>
              </a:ext>
            </a:extLst>
          </p:cNvPr>
          <p:cNvPicPr>
            <a:picLocks noChangeAspect="1"/>
          </p:cNvPicPr>
          <p:nvPr/>
        </p:nvPicPr>
        <p:blipFill>
          <a:blip r:embed="rId10"/>
          <a:srcRect/>
          <a:stretch/>
        </p:blipFill>
        <p:spPr>
          <a:xfrm>
            <a:off x="2223507" y="5106764"/>
            <a:ext cx="1446657" cy="1139242"/>
          </a:xfrm>
          <a:prstGeom prst="rect">
            <a:avLst/>
          </a:prstGeom>
        </p:spPr>
      </p:pic>
      <p:pic>
        <p:nvPicPr>
          <p:cNvPr id="22" name="Picture 21">
            <a:extLst>
              <a:ext uri="{FF2B5EF4-FFF2-40B4-BE49-F238E27FC236}">
                <a16:creationId xmlns:a16="http://schemas.microsoft.com/office/drawing/2014/main" id="{D295281D-BDB2-9167-DA2D-0BE0C6AA470D}"/>
              </a:ext>
            </a:extLst>
          </p:cNvPr>
          <p:cNvPicPr>
            <a:picLocks noChangeAspect="1"/>
          </p:cNvPicPr>
          <p:nvPr/>
        </p:nvPicPr>
        <p:blipFill>
          <a:blip r:embed="rId11"/>
          <a:srcRect/>
          <a:stretch/>
        </p:blipFill>
        <p:spPr>
          <a:xfrm>
            <a:off x="4040561" y="5198846"/>
            <a:ext cx="1677254" cy="981372"/>
          </a:xfrm>
          <a:prstGeom prst="rect">
            <a:avLst/>
          </a:prstGeom>
        </p:spPr>
      </p:pic>
      <p:pic>
        <p:nvPicPr>
          <p:cNvPr id="34" name="Picture 4"/>
          <p:cNvPicPr>
            <a:picLocks noChangeAspect="1" noChangeArrowheads="1"/>
          </p:cNvPicPr>
          <p:nvPr/>
        </p:nvPicPr>
        <p:blipFill>
          <a:blip r:embed="rId12"/>
          <a:srcRect/>
          <a:stretch/>
        </p:blipFill>
        <p:spPr bwMode="auto">
          <a:xfrm rot="14105089">
            <a:off x="4864296" y="2329563"/>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banana vect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39278">
            <a:off x="5893204"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resentation Software (With 1000+ animated characters!)">
            <a:extLst>
              <a:ext uri="{FF2B5EF4-FFF2-40B4-BE49-F238E27FC236}">
                <a16:creationId xmlns:a16="http://schemas.microsoft.com/office/drawing/2014/main" id="{1FC43DC4-BCBA-29D3-A150-E0E1F2E5B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9110" y="1801841"/>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Free Presentation Software (With 1000+ animated characters!)">
            <a:extLst>
              <a:ext uri="{FF2B5EF4-FFF2-40B4-BE49-F238E27FC236}">
                <a16:creationId xmlns:a16="http://schemas.microsoft.com/office/drawing/2014/main" id="{D67070EB-BF8B-805E-6BBE-2D3D2FB10E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7425" y="1739910"/>
            <a:ext cx="1731683" cy="31187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9859" y="4098536"/>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6" name="Picture 15" descr="A person wearing an apron&#10;&#10;Description automatically generated">
            <a:extLst>
              <a:ext uri="{FF2B5EF4-FFF2-40B4-BE49-F238E27FC236}">
                <a16:creationId xmlns:a16="http://schemas.microsoft.com/office/drawing/2014/main" id="{3C014E85-0A4C-CE39-4257-680AE528B7FC}"/>
              </a:ext>
            </a:extLst>
          </p:cNvPr>
          <p:cNvPicPr>
            <a:picLocks noChangeAspect="1"/>
          </p:cNvPicPr>
          <p:nvPr/>
        </p:nvPicPr>
        <p:blipFill>
          <a:blip r:embed="rId16"/>
          <a:stretch>
            <a:fillRect/>
          </a:stretch>
        </p:blipFill>
        <p:spPr>
          <a:xfrm>
            <a:off x="1372834" y="-340660"/>
            <a:ext cx="1248898" cy="4608667"/>
          </a:xfrm>
          <a:prstGeom prst="rect">
            <a:avLst/>
          </a:prstGeom>
        </p:spPr>
      </p:pic>
      <p:grpSp>
        <p:nvGrpSpPr>
          <p:cNvPr id="13" name="Group 12">
            <a:extLst>
              <a:ext uri="{FF2B5EF4-FFF2-40B4-BE49-F238E27FC236}">
                <a16:creationId xmlns:a16="http://schemas.microsoft.com/office/drawing/2014/main" id="{3776B0E9-F611-9DBD-FAEC-02954B6D1991}"/>
              </a:ext>
            </a:extLst>
          </p:cNvPr>
          <p:cNvGrpSpPr/>
          <p:nvPr/>
        </p:nvGrpSpPr>
        <p:grpSpPr>
          <a:xfrm>
            <a:off x="7024452" y="1739620"/>
            <a:ext cx="1524786" cy="2845298"/>
            <a:chOff x="5500452" y="1739620"/>
            <a:chExt cx="1524786" cy="2845298"/>
          </a:xfrm>
        </p:grpSpPr>
        <p:pic>
          <p:nvPicPr>
            <p:cNvPr id="49" name="Picture 10" descr="The wait is over!!!⌛ Introducing 50+ Plus-size characters in Animaker! -  Animaker updates">
              <a:extLst>
                <a:ext uri="{FF2B5EF4-FFF2-40B4-BE49-F238E27FC236}">
                  <a16:creationId xmlns:a16="http://schemas.microsoft.com/office/drawing/2014/main" id="{B55B256A-38D4-B6A9-F106-D64D30A05AB5}"/>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5500452" y="1739620"/>
              <a:ext cx="1524786" cy="2845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CF0CF2-800C-5422-69D7-5085D89A549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545908" y="3560147"/>
              <a:ext cx="1297752" cy="674251"/>
            </a:xfrm>
            <a:prstGeom prst="rect">
              <a:avLst/>
            </a:prstGeom>
          </p:spPr>
        </p:pic>
      </p:grpSp>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5283092" y="2352486"/>
            <a:ext cx="389135" cy="306444"/>
          </a:xfrm>
          <a:prstGeom prst="rect">
            <a:avLst/>
          </a:prstGeom>
        </p:spPr>
      </p:pic>
      <p:pic>
        <p:nvPicPr>
          <p:cNvPr id="4" name="Picture 3"/>
          <p:cNvPicPr>
            <a:picLocks noChangeAspect="1"/>
          </p:cNvPicPr>
          <p:nvPr/>
        </p:nvPicPr>
        <p:blipFill>
          <a:blip r:embed="rId21"/>
          <a:srcRect/>
          <a:stretch/>
        </p:blipFill>
        <p:spPr>
          <a:xfrm>
            <a:off x="3683020" y="2443013"/>
            <a:ext cx="290069" cy="456073"/>
          </a:xfrm>
          <a:prstGeom prst="rect">
            <a:avLst/>
          </a:prstGeom>
          <a:scene3d>
            <a:camera prst="orthographicFront">
              <a:rot lat="0" lon="1494000" rev="21000000"/>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5231339" y="2090284"/>
            <a:ext cx="486477" cy="283041"/>
          </a:xfrm>
          <a:prstGeom prst="rect">
            <a:avLst/>
          </a:prstGeom>
        </p:spPr>
      </p:pic>
      <p:sp>
        <p:nvSpPr>
          <p:cNvPr id="2" name="Cloud Callout 4">
            <a:extLst>
              <a:ext uri="{FF2B5EF4-FFF2-40B4-BE49-F238E27FC236}">
                <a16:creationId xmlns:a16="http://schemas.microsoft.com/office/drawing/2014/main" id="{BD7298A4-210F-E83E-CF8D-549F78A113C2}"/>
              </a:ext>
            </a:extLst>
          </p:cNvPr>
          <p:cNvSpPr/>
          <p:nvPr/>
        </p:nvSpPr>
        <p:spPr>
          <a:xfrm rot="19484058">
            <a:off x="2480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sp>
        <p:nvSpPr>
          <p:cNvPr id="7" name="Rectangle 6">
            <a:extLst>
              <a:ext uri="{FF2B5EF4-FFF2-40B4-BE49-F238E27FC236}">
                <a16:creationId xmlns:a16="http://schemas.microsoft.com/office/drawing/2014/main" id="{38A28AC5-1B59-D786-FB76-86A654E933AB}"/>
              </a:ext>
            </a:extLst>
          </p:cNvPr>
          <p:cNvSpPr/>
          <p:nvPr/>
        </p:nvSpPr>
        <p:spPr>
          <a:xfrm>
            <a:off x="8605538" y="-740307"/>
            <a:ext cx="3586462" cy="254214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73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43 0.03009 L -0.44258 0.02778 " pathEditMode="relative" ptsTypes="AA">
                                      <p:cBhvr>
                                        <p:cTn id="6" dur="2000" fill="hold"/>
                                        <p:tgtEl>
                                          <p:spTgt spid="1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338 0.01065 L -0.13763 0.17431 " pathEditMode="relative" ptsTypes="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716 0.0206 L -0.24922 0.20069 " pathEditMode="relative" ptsTypes="AA">
                                      <p:cBhvr>
                                        <p:cTn id="10" dur="2000" fill="hold"/>
                                        <p:tgtEl>
                                          <p:spTgt spid="2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417 0.00903 L -0.27787 0.26412 " pathEditMode="relative" ptsTypes="AA">
                                      <p:cBhvr>
                                        <p:cTn id="12" dur="2000" fill="hold"/>
                                        <p:tgtEl>
                                          <p:spTgt spid="10"/>
                                        </p:tgtEl>
                                        <p:attrNameLst>
                                          <p:attrName>ppt_x</p:attrName>
                                          <p:attrName>ppt_y</p:attrName>
                                        </p:attrNameLst>
                                      </p:cBhvr>
                                    </p:animMotion>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258 0.03009 L -0.76367 0.02315 " pathEditMode="relative" ptsTypes="AA">
                                      <p:cBhvr>
                                        <p:cTn id="26" dur="2000" fill="hold"/>
                                        <p:tgtEl>
                                          <p:spTgt spid="13"/>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24922 0.20324 L -0.57422 0.21944 " pathEditMode="relative" ptsTypes="AA">
                                      <p:cBhvr>
                                        <p:cTn id="28" dur="2000" fill="hold"/>
                                        <p:tgtEl>
                                          <p:spTgt spid="25"/>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14023 0.17917 L -0.42708 0.18611 " pathEditMode="relative" ptsTypes="AA">
                                      <p:cBhvr>
                                        <p:cTn id="30" dur="2000" fill="hold"/>
                                        <p:tgtEl>
                                          <p:spTgt spid="4"/>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2832 0.26158 L -0.57787 0.29213 " pathEditMode="relative" ptsTypes="AA">
                                      <p:cBhvr>
                                        <p:cTn id="32"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58" y="-2056536"/>
            <a:ext cx="10380485" cy="6155071"/>
          </a:xfrm>
          <a:prstGeom prst="rect">
            <a:avLst/>
          </a:prstGeom>
        </p:spPr>
      </p:pic>
      <p:sp>
        <p:nvSpPr>
          <p:cNvPr id="94" name="Cloud Callout 4"/>
          <p:cNvSpPr/>
          <p:nvPr/>
        </p:nvSpPr>
        <p:spPr>
          <a:xfrm rot="19484058">
            <a:off x="2480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31" name="Picture 30"/>
          <p:cNvPicPr>
            <a:picLocks noChangeAspect="1"/>
          </p:cNvPicPr>
          <p:nvPr/>
        </p:nvPicPr>
        <p:blipFill>
          <a:blip r:embed="rId6"/>
          <a:stretch>
            <a:fillRect/>
          </a:stretch>
        </p:blipFill>
        <p:spPr>
          <a:xfrm>
            <a:off x="6520002" y="2250420"/>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3307196" y="2485909"/>
            <a:ext cx="286100" cy="449832"/>
          </a:xfrm>
          <a:prstGeom prst="rect">
            <a:avLst/>
          </a:prstGeom>
          <a:scene3d>
            <a:camera prst="orthographicFront">
              <a:rot lat="52031" lon="1495465" rev="21002235"/>
            </a:camera>
            <a:lightRig rig="threePt" dir="t"/>
          </a:scene3d>
        </p:spPr>
      </p:pic>
      <p:pic>
        <p:nvPicPr>
          <p:cNvPr id="72" name="Picture 4" descr="Image result for banana vec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39278">
            <a:off x="5893204"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9"/>
          <a:srcRect/>
          <a:stretch/>
        </p:blipFill>
        <p:spPr>
          <a:xfrm>
            <a:off x="5231339"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5218030" y="2355569"/>
            <a:ext cx="394789" cy="310896"/>
          </a:xfrm>
          <a:prstGeom prst="rect">
            <a:avLst/>
          </a:prstGeom>
        </p:spPr>
      </p:pic>
      <p:pic>
        <p:nvPicPr>
          <p:cNvPr id="4" name="Picture 3"/>
          <p:cNvPicPr>
            <a:picLocks noChangeAspect="1"/>
          </p:cNvPicPr>
          <p:nvPr/>
        </p:nvPicPr>
        <p:blipFill>
          <a:blip r:embed="rId11"/>
          <a:srcRect/>
          <a:stretch/>
        </p:blipFill>
        <p:spPr>
          <a:xfrm>
            <a:off x="3663360" y="2443013"/>
            <a:ext cx="329386" cy="456073"/>
          </a:xfrm>
          <a:prstGeom prst="rect">
            <a:avLst/>
          </a:prstGeom>
          <a:scene3d>
            <a:camera prst="orthographicFront">
              <a:rot lat="0" lon="1494000" rev="21000000"/>
            </a:camera>
            <a:lightRig rig="threePt" dir="t"/>
          </a:scene3d>
        </p:spPr>
      </p:pic>
      <p:pic>
        <p:nvPicPr>
          <p:cNvPr id="2" name="Picture 4">
            <a:extLst>
              <a:ext uri="{FF2B5EF4-FFF2-40B4-BE49-F238E27FC236}">
                <a16:creationId xmlns:a16="http://schemas.microsoft.com/office/drawing/2014/main" id="{F68DCFF7-1554-08B7-DE6A-86CCE78985E8}"/>
              </a:ext>
            </a:extLst>
          </p:cNvPr>
          <p:cNvPicPr>
            <a:picLocks noChangeAspect="1" noChangeArrowheads="1"/>
          </p:cNvPicPr>
          <p:nvPr/>
        </p:nvPicPr>
        <p:blipFill>
          <a:blip r:embed="rId12"/>
          <a:srcRect/>
          <a:stretch/>
        </p:blipFill>
        <p:spPr bwMode="auto">
          <a:xfrm rot="14577879">
            <a:off x="3149150" y="4798168"/>
            <a:ext cx="1294156" cy="1437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A1991C-FAD3-C13D-E249-AF5B8E4AEE55}"/>
              </a:ext>
            </a:extLst>
          </p:cNvPr>
          <p:cNvPicPr>
            <a:picLocks noChangeAspect="1"/>
          </p:cNvPicPr>
          <p:nvPr/>
        </p:nvPicPr>
        <p:blipFill>
          <a:blip r:embed="rId13"/>
          <a:srcRect/>
          <a:stretch/>
        </p:blipFill>
        <p:spPr>
          <a:xfrm>
            <a:off x="5383257" y="4693858"/>
            <a:ext cx="1686090" cy="1644128"/>
          </a:xfrm>
          <a:prstGeom prst="rect">
            <a:avLst/>
          </a:prstGeom>
        </p:spPr>
      </p:pic>
      <p:pic>
        <p:nvPicPr>
          <p:cNvPr id="12" name="Picture 2" descr="Free Presentation Software (With 1000+ animated characters!)">
            <a:extLst>
              <a:ext uri="{FF2B5EF4-FFF2-40B4-BE49-F238E27FC236}">
                <a16:creationId xmlns:a16="http://schemas.microsoft.com/office/drawing/2014/main" id="{AD988ABD-3B5F-AE7D-88C4-A4EF41EF64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9020" y="1591060"/>
            <a:ext cx="1767171" cy="31826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9859" y="4098536"/>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1" name="Picture 10" descr="A person wearing an apron&#10;&#10;Description automatically generated">
            <a:extLst>
              <a:ext uri="{FF2B5EF4-FFF2-40B4-BE49-F238E27FC236}">
                <a16:creationId xmlns:a16="http://schemas.microsoft.com/office/drawing/2014/main" id="{3D3F5AF0-5EDF-2E01-8512-820E80971873}"/>
              </a:ext>
            </a:extLst>
          </p:cNvPr>
          <p:cNvPicPr>
            <a:picLocks noChangeAspect="1"/>
          </p:cNvPicPr>
          <p:nvPr/>
        </p:nvPicPr>
        <p:blipFill>
          <a:blip r:embed="rId15"/>
          <a:stretch>
            <a:fillRect/>
          </a:stretch>
        </p:blipFill>
        <p:spPr>
          <a:xfrm>
            <a:off x="1372834" y="-340660"/>
            <a:ext cx="1248898" cy="4608667"/>
          </a:xfrm>
          <a:prstGeom prst="rect">
            <a:avLst/>
          </a:prstGeom>
        </p:spPr>
      </p:pic>
      <p:grpSp>
        <p:nvGrpSpPr>
          <p:cNvPr id="14" name="Group 13">
            <a:extLst>
              <a:ext uri="{FF2B5EF4-FFF2-40B4-BE49-F238E27FC236}">
                <a16:creationId xmlns:a16="http://schemas.microsoft.com/office/drawing/2014/main" id="{F04B9123-843D-C564-0399-0AED186D3C48}"/>
              </a:ext>
            </a:extLst>
          </p:cNvPr>
          <p:cNvGrpSpPr/>
          <p:nvPr/>
        </p:nvGrpSpPr>
        <p:grpSpPr>
          <a:xfrm>
            <a:off x="6782480" y="1859774"/>
            <a:ext cx="1511234" cy="2848399"/>
            <a:chOff x="5258480" y="1758172"/>
            <a:chExt cx="1511234" cy="2848399"/>
          </a:xfrm>
        </p:grpSpPr>
        <p:pic>
          <p:nvPicPr>
            <p:cNvPr id="9" name="Picture 2" descr="Free Presentation Software (With 1000+ animated characters!)">
              <a:extLst>
                <a:ext uri="{FF2B5EF4-FFF2-40B4-BE49-F238E27FC236}">
                  <a16:creationId xmlns:a16="http://schemas.microsoft.com/office/drawing/2014/main" id="{2FD80B1D-081E-2547-AC04-DE3DF77B7C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8480" y="1758172"/>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D909BF8-408F-A4FB-897B-B76030C7C53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289346" y="3548146"/>
              <a:ext cx="1297752" cy="674251"/>
            </a:xfrm>
            <a:prstGeom prst="rect">
              <a:avLst/>
            </a:prstGeom>
          </p:spPr>
        </p:pic>
      </p:grpSp>
      <p:pic>
        <p:nvPicPr>
          <p:cNvPr id="34" name="Picture 4"/>
          <p:cNvPicPr>
            <a:picLocks noChangeAspect="1" noChangeArrowheads="1"/>
          </p:cNvPicPr>
          <p:nvPr/>
        </p:nvPicPr>
        <p:blipFill>
          <a:blip r:embed="rId12"/>
          <a:srcRect/>
          <a:stretch/>
        </p:blipFill>
        <p:spPr bwMode="auto">
          <a:xfrm rot="14725925">
            <a:off x="4834486" y="2348506"/>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9"/>
          <a:srcRect/>
          <a:stretch/>
        </p:blipFill>
        <p:spPr>
          <a:xfrm>
            <a:off x="6382514" y="1958038"/>
            <a:ext cx="371175" cy="365374"/>
          </a:xfrm>
          <a:prstGeom prst="rect">
            <a:avLst/>
          </a:prstGeom>
        </p:spPr>
      </p:pic>
      <p:sp>
        <p:nvSpPr>
          <p:cNvPr id="8" name="Rectangle 7">
            <a:extLst>
              <a:ext uri="{FF2B5EF4-FFF2-40B4-BE49-F238E27FC236}">
                <a16:creationId xmlns:a16="http://schemas.microsoft.com/office/drawing/2014/main" id="{89A6D283-C14F-CA81-3CD1-F8CCB1B3F8DC}"/>
              </a:ext>
            </a:extLst>
          </p:cNvPr>
          <p:cNvSpPr/>
          <p:nvPr/>
        </p:nvSpPr>
        <p:spPr>
          <a:xfrm>
            <a:off x="8605538" y="-740307"/>
            <a:ext cx="3586462" cy="254214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29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03 0.07731 L -0.40078 0.04375 " pathEditMode="relative" rAng="0" ptsTypes="AA">
                                      <p:cBhvr>
                                        <p:cTn id="6" dur="2000" fill="hold"/>
                                        <p:tgtEl>
                                          <p:spTgt spid="14"/>
                                        </p:tgtEl>
                                        <p:attrNameLst>
                                          <p:attrName>ppt_x</p:attrName>
                                          <p:attrName>ppt_y</p:attrName>
                                        </p:attrNameLst>
                                      </p:cBhvr>
                                      <p:rCtr x="-19688" y="-1690"/>
                                    </p:animMotion>
                                  </p:childTnLst>
                                </p:cTn>
                              </p:par>
                              <p:par>
                                <p:cTn id="7" presetID="0" presetClass="path" presetSubtype="0" accel="50000" decel="50000" fill="hold" nodeType="withEffect">
                                  <p:stCondLst>
                                    <p:cond delay="0"/>
                                  </p:stCondLst>
                                  <p:childTnLst>
                                    <p:animMotion origin="layout" path="M -0.00338 -0.00255 L -0.33776 0.31319 " pathEditMode="relative" rAng="0" ptsTypes="AA">
                                      <p:cBhvr>
                                        <p:cTn id="8" dur="2000" fill="hold"/>
                                        <p:tgtEl>
                                          <p:spTgt spid="71"/>
                                        </p:tgtEl>
                                        <p:attrNameLst>
                                          <p:attrName>ppt_x</p:attrName>
                                          <p:attrName>ppt_y</p:attrName>
                                        </p:attrNameLst>
                                      </p:cBhvr>
                                      <p:rCtr x="-16719" y="15787"/>
                                    </p:animMotion>
                                  </p:childTnLst>
                                </p:cTn>
                              </p:par>
                              <p:par>
                                <p:cTn id="9" presetID="0" presetClass="path" presetSubtype="0" accel="50000" decel="50000" fill="hold" nodeType="withEffect">
                                  <p:stCondLst>
                                    <p:cond delay="0"/>
                                  </p:stCondLst>
                                  <p:childTnLst>
                                    <p:animMotion origin="layout" path="M 0.00221 -0.00856 L -0.18946 0.25486 " pathEditMode="relative" rAng="0" ptsTypes="AA">
                                      <p:cBhvr>
                                        <p:cTn id="10" dur="2000" fill="hold"/>
                                        <p:tgtEl>
                                          <p:spTgt spid="34"/>
                                        </p:tgtEl>
                                        <p:attrNameLst>
                                          <p:attrName>ppt_x</p:attrName>
                                          <p:attrName>ppt_y</p:attrName>
                                        </p:attrNameLst>
                                      </p:cBhvr>
                                      <p:rCtr x="-9583" y="13171"/>
                                    </p:animMotion>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34206 0.3118 L -0.59127 0.34398 " pathEditMode="relative" ptsTypes="AA">
                                      <p:cBhvr>
                                        <p:cTn id="25" dur="2000" fill="hold"/>
                                        <p:tgtEl>
                                          <p:spTgt spid="71"/>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19271 0.26574 L -0.46159 0.25347 " pathEditMode="relative" ptsTypes="AA">
                                      <p:cBhvr>
                                        <p:cTn id="27" dur="2000" fill="hold"/>
                                        <p:tgtEl>
                                          <p:spTgt spid="34"/>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40352 0.04675 L -0.67253 0.05601 " pathEditMode="relative" ptsTypes="AA">
                                      <p:cBhvr>
                                        <p:cTn id="29"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26E8D2-8ED0-BC42-34F4-DC199771D083}"/>
              </a:ext>
            </a:extLst>
          </p:cNvPr>
          <p:cNvPicPr>
            <a:picLocks noChangeAspect="1"/>
          </p:cNvPicPr>
          <p:nvPr/>
        </p:nvPicPr>
        <p:blipFill>
          <a:blip r:embed="rId5"/>
          <a:stretch>
            <a:fillRect/>
          </a:stretch>
        </p:blipFill>
        <p:spPr>
          <a:xfrm>
            <a:off x="6299191" y="4807656"/>
            <a:ext cx="1501056" cy="1237094"/>
          </a:xfrm>
          <a:prstGeom prst="rect">
            <a:avLst/>
          </a:prstGeom>
          <a:scene3d>
            <a:camera prst="orthographicFront">
              <a:rot lat="154557" lon="2079948" rev="20713066"/>
            </a:camera>
            <a:lightRig rig="threePt" dir="t"/>
          </a:scene3d>
        </p:spPr>
      </p:pic>
      <p:pic>
        <p:nvPicPr>
          <p:cNvPr id="11" name="Picture 4" descr="Image result for banana vector">
            <a:extLst>
              <a:ext uri="{FF2B5EF4-FFF2-40B4-BE49-F238E27FC236}">
                <a16:creationId xmlns:a16="http://schemas.microsoft.com/office/drawing/2014/main" id="{1354D2B0-CF67-E39C-771D-394CDB22F0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39278">
            <a:off x="3887233" y="4885916"/>
            <a:ext cx="1972283" cy="1058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5286A59-1F85-FDA0-F364-9939F2E647EC}"/>
              </a:ext>
            </a:extLst>
          </p:cNvPr>
          <p:cNvPicPr>
            <a:picLocks noChangeAspect="1"/>
          </p:cNvPicPr>
          <p:nvPr/>
        </p:nvPicPr>
        <p:blipFill>
          <a:blip r:embed="rId7"/>
          <a:srcRect/>
          <a:stretch/>
        </p:blipFill>
        <p:spPr>
          <a:xfrm>
            <a:off x="2057922" y="4646279"/>
            <a:ext cx="1636627" cy="1595897"/>
          </a:xfrm>
          <a:prstGeom prst="rect">
            <a:avLst/>
          </a:prstGeom>
        </p:spPr>
      </p:pic>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958" y="-2056536"/>
            <a:ext cx="10380485" cy="6155071"/>
          </a:xfrm>
          <a:prstGeom prst="rect">
            <a:avLst/>
          </a:prstGeom>
        </p:spPr>
      </p:pic>
      <p:sp>
        <p:nvSpPr>
          <p:cNvPr id="94" name="Cloud Callout 4"/>
          <p:cNvSpPr/>
          <p:nvPr/>
        </p:nvSpPr>
        <p:spPr>
          <a:xfrm rot="19484058">
            <a:off x="2480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5" name="Picture 4"/>
          <p:cNvPicPr>
            <a:picLocks noChangeAspect="1"/>
          </p:cNvPicPr>
          <p:nvPr/>
        </p:nvPicPr>
        <p:blipFill>
          <a:blip r:embed="rId9"/>
          <a:srcRect/>
          <a:stretch/>
        </p:blipFill>
        <p:spPr>
          <a:xfrm>
            <a:off x="3307196" y="2485909"/>
            <a:ext cx="286100" cy="449832"/>
          </a:xfrm>
          <a:prstGeom prst="rect">
            <a:avLst/>
          </a:prstGeom>
          <a:scene3d>
            <a:camera prst="orthographicFront">
              <a:rot lat="52031" lon="1495465" rev="21002235"/>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10"/>
          <a:srcRect/>
          <a:stretch/>
        </p:blipFill>
        <p:spPr>
          <a:xfrm>
            <a:off x="5231339"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1"/>
          <a:srcRect/>
          <a:stretch/>
        </p:blipFill>
        <p:spPr>
          <a:xfrm>
            <a:off x="5252300" y="2372574"/>
            <a:ext cx="394789" cy="310896"/>
          </a:xfrm>
          <a:prstGeom prst="rect">
            <a:avLst/>
          </a:prstGeom>
        </p:spPr>
      </p:pic>
      <p:pic>
        <p:nvPicPr>
          <p:cNvPr id="4" name="Picture 3"/>
          <p:cNvPicPr>
            <a:picLocks noChangeAspect="1"/>
          </p:cNvPicPr>
          <p:nvPr/>
        </p:nvPicPr>
        <p:blipFill>
          <a:blip r:embed="rId12"/>
          <a:srcRect/>
          <a:stretch/>
        </p:blipFill>
        <p:spPr>
          <a:xfrm>
            <a:off x="3663360" y="2443013"/>
            <a:ext cx="329386" cy="456073"/>
          </a:xfrm>
          <a:prstGeom prst="rect">
            <a:avLst/>
          </a:prstGeom>
          <a:scene3d>
            <a:camera prst="orthographicFront">
              <a:rot lat="0" lon="1494000" rev="21000000"/>
            </a:camera>
            <a:lightRig rig="threePt" dir="t"/>
          </a:scene3d>
        </p:spPr>
      </p:pic>
      <p:pic>
        <p:nvPicPr>
          <p:cNvPr id="34" name="Picture 4"/>
          <p:cNvPicPr>
            <a:picLocks noChangeAspect="1" noChangeArrowheads="1"/>
          </p:cNvPicPr>
          <p:nvPr/>
        </p:nvPicPr>
        <p:blipFill>
          <a:blip r:embed="rId13"/>
          <a:srcRect/>
          <a:stretch/>
        </p:blipFill>
        <p:spPr bwMode="auto">
          <a:xfrm rot="16730811">
            <a:off x="4850499" y="2327177"/>
            <a:ext cx="325973" cy="3621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9859" y="4098536"/>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grpSp>
        <p:nvGrpSpPr>
          <p:cNvPr id="17" name="Group 16">
            <a:extLst>
              <a:ext uri="{FF2B5EF4-FFF2-40B4-BE49-F238E27FC236}">
                <a16:creationId xmlns:a16="http://schemas.microsoft.com/office/drawing/2014/main" id="{44239465-2E9D-E107-E0F5-739614C11DA0}"/>
              </a:ext>
            </a:extLst>
          </p:cNvPr>
          <p:cNvGrpSpPr/>
          <p:nvPr/>
        </p:nvGrpSpPr>
        <p:grpSpPr>
          <a:xfrm>
            <a:off x="7028119" y="1151471"/>
            <a:ext cx="1731683" cy="3118709"/>
            <a:chOff x="5602014" y="1801401"/>
            <a:chExt cx="1731683" cy="3118709"/>
          </a:xfrm>
        </p:grpSpPr>
        <p:pic>
          <p:nvPicPr>
            <p:cNvPr id="13" name="Picture 2" descr="Free Presentation Software (With 1000+ animated characters!)">
              <a:extLst>
                <a:ext uri="{FF2B5EF4-FFF2-40B4-BE49-F238E27FC236}">
                  <a16:creationId xmlns:a16="http://schemas.microsoft.com/office/drawing/2014/main" id="{BF4EED47-62D5-D62F-B4C1-32B9BC3590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2014" y="1801401"/>
              <a:ext cx="1731683" cy="31187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101A3C-C852-9761-A0DC-349A2ABC8CF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938049" y="3806800"/>
              <a:ext cx="1297752" cy="674251"/>
            </a:xfrm>
            <a:prstGeom prst="rect">
              <a:avLst/>
            </a:prstGeom>
          </p:spPr>
        </p:pic>
      </p:grpSp>
      <p:pic>
        <p:nvPicPr>
          <p:cNvPr id="72" name="Picture 4" descr="Image result for banana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39278">
            <a:off x="5893204"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a:stretch>
            <a:fillRect/>
          </a:stretch>
        </p:blipFill>
        <p:spPr>
          <a:xfrm>
            <a:off x="6520002" y="2250420"/>
            <a:ext cx="467373" cy="385185"/>
          </a:xfrm>
          <a:prstGeom prst="rect">
            <a:avLst/>
          </a:prstGeom>
          <a:scene3d>
            <a:camera prst="orthographicFront">
              <a:rot lat="154557" lon="2079948" rev="20713066"/>
            </a:camera>
            <a:lightRig rig="threePt" dir="t"/>
          </a:scene3d>
        </p:spPr>
      </p:pic>
      <p:pic>
        <p:nvPicPr>
          <p:cNvPr id="71" name="Picture 70"/>
          <p:cNvPicPr>
            <a:picLocks noChangeAspect="1"/>
          </p:cNvPicPr>
          <p:nvPr/>
        </p:nvPicPr>
        <p:blipFill>
          <a:blip r:embed="rId7"/>
          <a:srcRect/>
          <a:stretch/>
        </p:blipFill>
        <p:spPr>
          <a:xfrm>
            <a:off x="6373278" y="1951236"/>
            <a:ext cx="380411" cy="370944"/>
          </a:xfrm>
          <a:prstGeom prst="rect">
            <a:avLst/>
          </a:prstGeom>
        </p:spPr>
      </p:pic>
      <p:pic>
        <p:nvPicPr>
          <p:cNvPr id="21" name="Picture 20" descr="A person wearing an apron&#10;&#10;Description automatically generated">
            <a:extLst>
              <a:ext uri="{FF2B5EF4-FFF2-40B4-BE49-F238E27FC236}">
                <a16:creationId xmlns:a16="http://schemas.microsoft.com/office/drawing/2014/main" id="{0F33B8BC-F92B-B942-8AE4-7E662DC9321C}"/>
              </a:ext>
            </a:extLst>
          </p:cNvPr>
          <p:cNvPicPr>
            <a:picLocks noChangeAspect="1"/>
          </p:cNvPicPr>
          <p:nvPr/>
        </p:nvPicPr>
        <p:blipFill>
          <a:blip r:embed="rId17"/>
          <a:stretch>
            <a:fillRect/>
          </a:stretch>
        </p:blipFill>
        <p:spPr>
          <a:xfrm>
            <a:off x="1372834" y="-340660"/>
            <a:ext cx="1248898" cy="4608667"/>
          </a:xfrm>
          <a:prstGeom prst="rect">
            <a:avLst/>
          </a:prstGeom>
        </p:spPr>
      </p:pic>
      <p:sp>
        <p:nvSpPr>
          <p:cNvPr id="2" name="Rectangle: Rounded Corners 1">
            <a:extLst>
              <a:ext uri="{FF2B5EF4-FFF2-40B4-BE49-F238E27FC236}">
                <a16:creationId xmlns:a16="http://schemas.microsoft.com/office/drawing/2014/main" id="{21833239-8DC5-D3B3-7392-BBFE7A5F9B02}"/>
              </a:ext>
            </a:extLst>
          </p:cNvPr>
          <p:cNvSpPr/>
          <p:nvPr/>
        </p:nvSpPr>
        <p:spPr>
          <a:xfrm>
            <a:off x="1805198" y="4167532"/>
            <a:ext cx="5960573" cy="2577267"/>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algn="ctr">
              <a:defRPr/>
            </a:pPr>
            <a:r>
              <a:rPr lang="en-US" sz="2400" dirty="0">
                <a:solidFill>
                  <a:srgbClr val="000000"/>
                </a:solidFill>
                <a:latin typeface="Calibri" panose="020F0502020204030204"/>
              </a:rPr>
              <a:t>What item will complete the meal?</a:t>
            </a:r>
          </a:p>
        </p:txBody>
      </p:sp>
      <p:pic>
        <p:nvPicPr>
          <p:cNvPr id="16" name="Picture 15">
            <a:extLst>
              <a:ext uri="{FF2B5EF4-FFF2-40B4-BE49-F238E27FC236}">
                <a16:creationId xmlns:a16="http://schemas.microsoft.com/office/drawing/2014/main" id="{3CE052CB-D3A3-EE04-400E-E704121399A2}"/>
              </a:ext>
            </a:extLst>
          </p:cNvPr>
          <p:cNvPicPr>
            <a:picLocks noChangeAspect="1"/>
          </p:cNvPicPr>
          <p:nvPr/>
        </p:nvPicPr>
        <p:blipFill>
          <a:blip r:embed="rId9"/>
          <a:srcRect/>
          <a:stretch/>
        </p:blipFill>
        <p:spPr>
          <a:xfrm>
            <a:off x="5463854" y="4823006"/>
            <a:ext cx="1043653" cy="1640925"/>
          </a:xfrm>
          <a:prstGeom prst="rect">
            <a:avLst/>
          </a:prstGeom>
          <a:scene3d>
            <a:camera prst="orthographicFront">
              <a:rot lat="52031" lon="1495465" rev="21002235"/>
            </a:camera>
            <a:lightRig rig="threePt" dir="t"/>
          </a:scene3d>
        </p:spPr>
      </p:pic>
      <p:pic>
        <p:nvPicPr>
          <p:cNvPr id="7" name="Picture 6">
            <a:extLst>
              <a:ext uri="{FF2B5EF4-FFF2-40B4-BE49-F238E27FC236}">
                <a16:creationId xmlns:a16="http://schemas.microsoft.com/office/drawing/2014/main" id="{2BDF9953-3FFA-6769-1902-B7C1F6D9F424}"/>
              </a:ext>
            </a:extLst>
          </p:cNvPr>
          <p:cNvPicPr>
            <a:picLocks noChangeAspect="1"/>
          </p:cNvPicPr>
          <p:nvPr/>
        </p:nvPicPr>
        <p:blipFill>
          <a:blip r:embed="rId10"/>
          <a:srcRect/>
          <a:stretch/>
        </p:blipFill>
        <p:spPr>
          <a:xfrm>
            <a:off x="2514698" y="4933592"/>
            <a:ext cx="2112701" cy="1236154"/>
          </a:xfrm>
          <a:prstGeom prst="rect">
            <a:avLst/>
          </a:prstGeom>
        </p:spPr>
      </p:pic>
      <p:sp>
        <p:nvSpPr>
          <p:cNvPr id="8" name="Rectangle 7">
            <a:extLst>
              <a:ext uri="{FF2B5EF4-FFF2-40B4-BE49-F238E27FC236}">
                <a16:creationId xmlns:a16="http://schemas.microsoft.com/office/drawing/2014/main" id="{345A9B89-3B23-FA21-12F6-1024A22700CB}"/>
              </a:ext>
            </a:extLst>
          </p:cNvPr>
          <p:cNvSpPr/>
          <p:nvPr/>
        </p:nvSpPr>
        <p:spPr>
          <a:xfrm>
            <a:off x="8605538" y="-740307"/>
            <a:ext cx="3586462" cy="254214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7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22222E-6 1.11111E-6 L -0.37066 0.03542 " pathEditMode="relative" rAng="0" ptsTypes="AA">
                                      <p:cBhvr>
                                        <p:cTn id="6" dur="2000" fill="hold"/>
                                        <p:tgtEl>
                                          <p:spTgt spid="17"/>
                                        </p:tgtEl>
                                        <p:attrNameLst>
                                          <p:attrName>ppt_x</p:attrName>
                                          <p:attrName>ppt_y</p:attrName>
                                        </p:attrNameLst>
                                      </p:cBhvr>
                                      <p:rCtr x="-18542" y="1759"/>
                                    </p:animMotion>
                                  </p:childTnLst>
                                </p:cTn>
                              </p:par>
                              <p:par>
                                <p:cTn id="7" presetID="0" presetClass="path" presetSubtype="0" accel="50000" decel="50000" fill="hold" nodeType="withEffect">
                                  <p:stCondLst>
                                    <p:cond delay="0"/>
                                  </p:stCondLst>
                                  <p:childTnLst>
                                    <p:animMotion origin="layout" path="M -0.01719 0.00926 L -0.28269 0.18056 " pathEditMode="relative" rAng="0" ptsTypes="AA">
                                      <p:cBhvr>
                                        <p:cTn id="8" dur="2000" fill="hold"/>
                                        <p:tgtEl>
                                          <p:spTgt spid="31"/>
                                        </p:tgtEl>
                                        <p:attrNameLst>
                                          <p:attrName>ppt_x</p:attrName>
                                          <p:attrName>ppt_y</p:attrName>
                                        </p:attrNameLst>
                                      </p:cBhvr>
                                      <p:rCtr x="-13281" y="8565"/>
                                    </p:animMotion>
                                  </p:childTnLst>
                                </p:cTn>
                              </p:par>
                              <p:par>
                                <p:cTn id="9" presetID="0" presetClass="path" presetSubtype="0" accel="50000" decel="50000" fill="hold" nodeType="withEffect">
                                  <p:stCondLst>
                                    <p:cond delay="0"/>
                                  </p:stCondLst>
                                  <p:childTnLst>
                                    <p:animMotion origin="layout" path="M -1.66667E-6 5.37764E-17 L -0.20795 0.17963 " pathEditMode="relative" rAng="0" ptsTypes="AA">
                                      <p:cBhvr>
                                        <p:cTn id="10" dur="2000" fill="hold"/>
                                        <p:tgtEl>
                                          <p:spTgt spid="72"/>
                                        </p:tgtEl>
                                        <p:attrNameLst>
                                          <p:attrName>ppt_x</p:attrName>
                                          <p:attrName>ppt_y</p:attrName>
                                        </p:attrNameLst>
                                      </p:cBhvr>
                                      <p:rCtr x="-9922" y="8426"/>
                                    </p:animMotion>
                                  </p:childTnLst>
                                </p:cTn>
                              </p:par>
                              <p:par>
                                <p:cTn id="11" presetID="0" presetClass="path" presetSubtype="0" accel="50000" decel="50000" fill="hold" nodeType="withEffect">
                                  <p:stCondLst>
                                    <p:cond delay="0"/>
                                  </p:stCondLst>
                                  <p:childTnLst>
                                    <p:animMotion origin="layout" path="M -0.00312 -0.00046 L 0.00899 -0.0074 L -0.24466 0.20949 L -0.24466 0.20996 " pathEditMode="relative" rAng="0" ptsTypes="AAAA">
                                      <p:cBhvr>
                                        <p:cTn id="12" dur="2000" fill="hold"/>
                                        <p:tgtEl>
                                          <p:spTgt spid="71"/>
                                        </p:tgtEl>
                                        <p:attrNameLst>
                                          <p:attrName>ppt_x</p:attrName>
                                          <p:attrName>ppt_y</p:attrName>
                                        </p:attrNameLst>
                                      </p:cBhvr>
                                      <p:rCtr x="-11471" y="10162"/>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4"/>
                                        </p:tgtEl>
                                        <p:attrNameLst>
                                          <p:attrName>style.visibility</p:attrName>
                                        </p:attrNameLst>
                                      </p:cBhvr>
                                      <p:to>
                                        <p:strVal val="visible"/>
                                      </p:to>
                                    </p:set>
                                  </p:childTnLst>
                                </p:cTn>
                              </p:par>
                              <p:par>
                                <p:cTn id="24" presetID="1" presetClass="entr" presetSubtype="0" fill="hold" nodeType="withEffect">
                                  <p:stCondLst>
                                    <p:cond delay="200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200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200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4092D15C-CF88-E342-F0CD-DBF54FB69486}"/>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9" name="TextBox 8">
            <a:extLst>
              <a:ext uri="{FF2B5EF4-FFF2-40B4-BE49-F238E27FC236}">
                <a16:creationId xmlns:a16="http://schemas.microsoft.com/office/drawing/2014/main" id="{7A87AEFB-FB54-27B5-83AA-0CB1A0E2DB1B}"/>
              </a:ext>
            </a:extLst>
          </p:cNvPr>
          <p:cNvSpPr txBox="1"/>
          <p:nvPr/>
        </p:nvSpPr>
        <p:spPr>
          <a:xfrm>
            <a:off x="1524000" y="430979"/>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3</a:t>
            </a:r>
          </a:p>
        </p:txBody>
      </p:sp>
      <p:sp>
        <p:nvSpPr>
          <p:cNvPr id="10" name="TextBox 9">
            <a:extLst>
              <a:ext uri="{FF2B5EF4-FFF2-40B4-BE49-F238E27FC236}">
                <a16:creationId xmlns:a16="http://schemas.microsoft.com/office/drawing/2014/main" id="{75D1112B-4E92-D8D7-13BA-C532CB96F8DB}"/>
              </a:ext>
            </a:extLst>
          </p:cNvPr>
          <p:cNvSpPr txBox="1"/>
          <p:nvPr/>
        </p:nvSpPr>
        <p:spPr>
          <a:xfrm>
            <a:off x="1524000" y="2238768"/>
            <a:ext cx="9144000" cy="3138744"/>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The </a:t>
            </a:r>
          </a:p>
          <a:p>
            <a:pPr algn="ctr">
              <a:lnSpc>
                <a:spcPts val="11500"/>
              </a:lnSpc>
            </a:pPr>
            <a:r>
              <a:rPr lang="en-US" sz="13800" b="1" dirty="0">
                <a:solidFill>
                  <a:schemeClr val="bg1"/>
                </a:solidFill>
                <a:latin typeface="Berlin Sans FB Demi" panose="020E0802020502020306" pitchFamily="34" charset="0"/>
              </a:rPr>
              <a:t>Menu</a:t>
            </a:r>
          </a:p>
        </p:txBody>
      </p:sp>
    </p:spTree>
    <p:extLst>
      <p:ext uri="{BB962C8B-B14F-4D97-AF65-F5344CB8AC3E}">
        <p14:creationId xmlns:p14="http://schemas.microsoft.com/office/powerpoint/2010/main" val="2092879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192DC2B4-DC72-5FA6-55FC-64120F0CFA4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1" name="Title 1">
            <a:extLst>
              <a:ext uri="{FF2B5EF4-FFF2-40B4-BE49-F238E27FC236}">
                <a16:creationId xmlns:a16="http://schemas.microsoft.com/office/drawing/2014/main" id="{C5A84E31-4791-647F-9B47-B5CD28B5027A}"/>
              </a:ext>
            </a:extLst>
          </p:cNvPr>
          <p:cNvSpPr txBox="1">
            <a:spLocks/>
          </p:cNvSpPr>
          <p:nvPr/>
        </p:nvSpPr>
        <p:spPr>
          <a:xfrm>
            <a:off x="1390775" y="3824602"/>
            <a:ext cx="4928303"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Berlin Sans FB Demi" panose="020E0802020502020306" pitchFamily="34" charset="0"/>
              </a:rPr>
              <a:t>(6</a:t>
            </a:r>
            <a:r>
              <a:rPr lang="en-US" sz="3200" baseline="30000" dirty="0">
                <a:solidFill>
                  <a:schemeClr val="bg1"/>
                </a:solidFill>
                <a:latin typeface="Berlin Sans FB Demi" panose="020E0802020502020306" pitchFamily="34" charset="0"/>
              </a:rPr>
              <a:t>th</a:t>
            </a:r>
            <a:r>
              <a:rPr lang="en-US" sz="3200" dirty="0">
                <a:solidFill>
                  <a:schemeClr val="bg1"/>
                </a:solidFill>
                <a:latin typeface="Berlin Sans FB Demi" panose="020E0802020502020306" pitchFamily="34" charset="0"/>
              </a:rPr>
              <a:t>-12</a:t>
            </a:r>
            <a:r>
              <a:rPr lang="en-US" sz="3200" baseline="30000" dirty="0">
                <a:solidFill>
                  <a:schemeClr val="bg1"/>
                </a:solidFill>
                <a:latin typeface="Berlin Sans FB Demi" panose="020E0802020502020306" pitchFamily="34" charset="0"/>
              </a:rPr>
              <a:t>th</a:t>
            </a:r>
            <a:r>
              <a:rPr lang="en-US" sz="3200" dirty="0">
                <a:solidFill>
                  <a:schemeClr val="bg1"/>
                </a:solidFill>
                <a:latin typeface="Berlin Sans FB Demi" panose="020E0802020502020306" pitchFamily="34" charset="0"/>
              </a:rPr>
              <a:t> ) Grade</a:t>
            </a:r>
          </a:p>
        </p:txBody>
      </p:sp>
      <p:sp>
        <p:nvSpPr>
          <p:cNvPr id="2" name="TextBox 1">
            <a:extLst>
              <a:ext uri="{FF2B5EF4-FFF2-40B4-BE49-F238E27FC236}">
                <a16:creationId xmlns:a16="http://schemas.microsoft.com/office/drawing/2014/main" id="{38C1C712-2F1A-EDD9-AAEA-F784A28D9A17}"/>
              </a:ext>
            </a:extLst>
          </p:cNvPr>
          <p:cNvSpPr txBox="1"/>
          <p:nvPr/>
        </p:nvSpPr>
        <p:spPr>
          <a:xfrm>
            <a:off x="6214477" y="947031"/>
            <a:ext cx="4928303" cy="2000548"/>
          </a:xfrm>
          <a:prstGeom prst="rect">
            <a:avLst/>
          </a:prstGeom>
          <a:noFill/>
          <a:ln>
            <a:noFill/>
          </a:ln>
        </p:spPr>
        <p:txBody>
          <a:bodyPr wrap="square" rtlCol="0">
            <a:spAutoFit/>
          </a:bodyPr>
          <a:lstStyle/>
          <a:p>
            <a:pPr algn="ctr">
              <a:defRPr/>
            </a:pPr>
            <a:r>
              <a:rPr lang="en-US" sz="3200" dirty="0">
                <a:solidFill>
                  <a:schemeClr val="bg1"/>
                </a:solidFill>
                <a:latin typeface="Calibri" panose="020F0502020204030204"/>
              </a:rPr>
              <a:t>Follow the correct </a:t>
            </a:r>
          </a:p>
          <a:p>
            <a:pPr algn="ctr">
              <a:defRPr/>
            </a:pPr>
            <a:r>
              <a:rPr lang="en-US" sz="3200" b="1" dirty="0">
                <a:solidFill>
                  <a:schemeClr val="bg1"/>
                </a:solidFill>
                <a:latin typeface="Calibri" panose="020F0502020204030204"/>
              </a:rPr>
              <a:t>Service Type </a:t>
            </a:r>
            <a:r>
              <a:rPr lang="en-US" sz="3200" dirty="0">
                <a:solidFill>
                  <a:schemeClr val="bg1"/>
                </a:solidFill>
                <a:latin typeface="Calibri" panose="020F0502020204030204"/>
              </a:rPr>
              <a:t>and </a:t>
            </a:r>
            <a:r>
              <a:rPr lang="en-US" sz="3200" b="1" dirty="0">
                <a:solidFill>
                  <a:schemeClr val="bg1"/>
                </a:solidFill>
                <a:latin typeface="Calibri" panose="020F0502020204030204"/>
              </a:rPr>
              <a:t>Grade Level </a:t>
            </a:r>
            <a:r>
              <a:rPr lang="en-US" sz="3200" dirty="0">
                <a:solidFill>
                  <a:schemeClr val="bg1"/>
                </a:solidFill>
                <a:latin typeface="Calibri" panose="020F0502020204030204"/>
              </a:rPr>
              <a:t>for your site.</a:t>
            </a:r>
          </a:p>
          <a:p>
            <a:pPr algn="ctr">
              <a:defRPr/>
            </a:pPr>
            <a:endParaRPr lang="en-US" sz="2800" dirty="0">
              <a:solidFill>
                <a:schemeClr val="bg1"/>
              </a:solidFill>
              <a:latin typeface="Calibri" panose="020F0502020204030204"/>
            </a:endParaRPr>
          </a:p>
        </p:txBody>
      </p:sp>
      <p:sp>
        <p:nvSpPr>
          <p:cNvPr id="10" name="Title 1">
            <a:extLst>
              <a:ext uri="{FF2B5EF4-FFF2-40B4-BE49-F238E27FC236}">
                <a16:creationId xmlns:a16="http://schemas.microsoft.com/office/drawing/2014/main" id="{0C6D764B-A32E-1DAB-94AE-88AE318CB49B}"/>
              </a:ext>
            </a:extLst>
          </p:cNvPr>
          <p:cNvSpPr txBox="1">
            <a:spLocks/>
          </p:cNvSpPr>
          <p:nvPr/>
        </p:nvSpPr>
        <p:spPr>
          <a:xfrm>
            <a:off x="2422925" y="982179"/>
            <a:ext cx="2750280"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Berlin Sans FB Demi" panose="020E0802020502020306" pitchFamily="34" charset="0"/>
              </a:rPr>
              <a:t>K-5</a:t>
            </a:r>
            <a:r>
              <a:rPr lang="en-US" sz="3200" baseline="30000" dirty="0">
                <a:solidFill>
                  <a:schemeClr val="bg1"/>
                </a:solidFill>
                <a:latin typeface="Berlin Sans FB Demi" panose="020E0802020502020306" pitchFamily="34" charset="0"/>
              </a:rPr>
              <a:t>th</a:t>
            </a:r>
            <a:r>
              <a:rPr lang="en-US" sz="3200" dirty="0">
                <a:solidFill>
                  <a:schemeClr val="bg1"/>
                </a:solidFill>
                <a:latin typeface="Berlin Sans FB Demi" panose="020E0802020502020306" pitchFamily="34" charset="0"/>
              </a:rPr>
              <a:t> Grade Menu</a:t>
            </a:r>
          </a:p>
        </p:txBody>
      </p:sp>
      <p:sp>
        <p:nvSpPr>
          <p:cNvPr id="5" name="Title 1">
            <a:extLst>
              <a:ext uri="{FF2B5EF4-FFF2-40B4-BE49-F238E27FC236}">
                <a16:creationId xmlns:a16="http://schemas.microsoft.com/office/drawing/2014/main" id="{579E70BA-5D86-1D44-6D0D-99B93E31637E}"/>
              </a:ext>
            </a:extLst>
          </p:cNvPr>
          <p:cNvSpPr txBox="1">
            <a:spLocks/>
          </p:cNvSpPr>
          <p:nvPr/>
        </p:nvSpPr>
        <p:spPr>
          <a:xfrm>
            <a:off x="1229504" y="193206"/>
            <a:ext cx="977240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Where Are Menus Located?</a:t>
            </a:r>
          </a:p>
        </p:txBody>
      </p:sp>
      <p:pic>
        <p:nvPicPr>
          <p:cNvPr id="8" name="Picture 7">
            <a:extLst>
              <a:ext uri="{FF2B5EF4-FFF2-40B4-BE49-F238E27FC236}">
                <a16:creationId xmlns:a16="http://schemas.microsoft.com/office/drawing/2014/main" id="{3EC76762-12A2-3B84-BF29-DCEB020516D9}"/>
              </a:ext>
            </a:extLst>
          </p:cNvPr>
          <p:cNvPicPr>
            <a:picLocks noChangeAspect="1"/>
          </p:cNvPicPr>
          <p:nvPr/>
        </p:nvPicPr>
        <p:blipFill>
          <a:blip r:embed="rId6"/>
          <a:stretch>
            <a:fillRect/>
          </a:stretch>
        </p:blipFill>
        <p:spPr>
          <a:xfrm>
            <a:off x="1913044" y="4366474"/>
            <a:ext cx="3681211" cy="2280439"/>
          </a:xfrm>
          <a:prstGeom prst="rect">
            <a:avLst/>
          </a:prstGeom>
        </p:spPr>
      </p:pic>
      <p:sp>
        <p:nvSpPr>
          <p:cNvPr id="7" name="Rectangle 6">
            <a:extLst>
              <a:ext uri="{FF2B5EF4-FFF2-40B4-BE49-F238E27FC236}">
                <a16:creationId xmlns:a16="http://schemas.microsoft.com/office/drawing/2014/main" id="{C5BD6DEF-E931-87A8-E76A-34A5BBB10DE3}"/>
              </a:ext>
            </a:extLst>
          </p:cNvPr>
          <p:cNvSpPr/>
          <p:nvPr/>
        </p:nvSpPr>
        <p:spPr>
          <a:xfrm>
            <a:off x="2588437" y="4376016"/>
            <a:ext cx="2524579" cy="261260"/>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6" name="Picture 15">
            <a:extLst>
              <a:ext uri="{FF2B5EF4-FFF2-40B4-BE49-F238E27FC236}">
                <a16:creationId xmlns:a16="http://schemas.microsoft.com/office/drawing/2014/main" id="{3E9E43B5-2F7C-BEE8-F737-B4850E260747}"/>
              </a:ext>
            </a:extLst>
          </p:cNvPr>
          <p:cNvPicPr>
            <a:picLocks noChangeAspect="1"/>
          </p:cNvPicPr>
          <p:nvPr/>
        </p:nvPicPr>
        <p:blipFill>
          <a:blip r:embed="rId7"/>
          <a:stretch>
            <a:fillRect/>
          </a:stretch>
        </p:blipFill>
        <p:spPr>
          <a:xfrm>
            <a:off x="1913044" y="1501344"/>
            <a:ext cx="3681211" cy="2364843"/>
          </a:xfrm>
          <a:prstGeom prst="rect">
            <a:avLst/>
          </a:prstGeom>
        </p:spPr>
      </p:pic>
      <p:sp>
        <p:nvSpPr>
          <p:cNvPr id="18" name="Rectangle 17">
            <a:extLst>
              <a:ext uri="{FF2B5EF4-FFF2-40B4-BE49-F238E27FC236}">
                <a16:creationId xmlns:a16="http://schemas.microsoft.com/office/drawing/2014/main" id="{2F6D0C13-331D-707D-107E-BEB277FC4680}"/>
              </a:ext>
            </a:extLst>
          </p:cNvPr>
          <p:cNvSpPr/>
          <p:nvPr/>
        </p:nvSpPr>
        <p:spPr>
          <a:xfrm>
            <a:off x="2533266" y="1514889"/>
            <a:ext cx="2440764" cy="214951"/>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Content Placeholder 4">
            <a:extLst>
              <a:ext uri="{FF2B5EF4-FFF2-40B4-BE49-F238E27FC236}">
                <a16:creationId xmlns:a16="http://schemas.microsoft.com/office/drawing/2014/main" id="{BBC7F903-2EF5-DC1E-A315-5DBD7473F576}"/>
              </a:ext>
            </a:extLst>
          </p:cNvPr>
          <p:cNvSpPr txBox="1">
            <a:spLocks/>
          </p:cNvSpPr>
          <p:nvPr/>
        </p:nvSpPr>
        <p:spPr>
          <a:xfrm>
            <a:off x="6214477" y="5569081"/>
            <a:ext cx="5201361" cy="52589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rPr>
              <a:t>Menus are located on the Café LA Website&gt;“Menu” tab.</a:t>
            </a:r>
          </a:p>
        </p:txBody>
      </p:sp>
      <p:pic>
        <p:nvPicPr>
          <p:cNvPr id="6" name="Picture 5">
            <a:extLst>
              <a:ext uri="{FF2B5EF4-FFF2-40B4-BE49-F238E27FC236}">
                <a16:creationId xmlns:a16="http://schemas.microsoft.com/office/drawing/2014/main" id="{E3EC66B7-AFEA-CA70-B8BB-A4519123B2A3}"/>
              </a:ext>
            </a:extLst>
          </p:cNvPr>
          <p:cNvPicPr>
            <a:picLocks noChangeAspect="1"/>
          </p:cNvPicPr>
          <p:nvPr/>
        </p:nvPicPr>
        <p:blipFill>
          <a:blip r:embed="rId8"/>
          <a:srcRect l="4703" r="17527"/>
          <a:stretch/>
        </p:blipFill>
        <p:spPr>
          <a:xfrm>
            <a:off x="6375151" y="2551534"/>
            <a:ext cx="4626761" cy="2822946"/>
          </a:xfrm>
          <a:prstGeom prst="rect">
            <a:avLst/>
          </a:prstGeom>
        </p:spPr>
      </p:pic>
      <p:sp>
        <p:nvSpPr>
          <p:cNvPr id="9" name="Rectangle 8">
            <a:extLst>
              <a:ext uri="{FF2B5EF4-FFF2-40B4-BE49-F238E27FC236}">
                <a16:creationId xmlns:a16="http://schemas.microsoft.com/office/drawing/2014/main" id="{F8FDC0E2-E628-E9F0-AC27-6F3FDF4D69BD}"/>
              </a:ext>
            </a:extLst>
          </p:cNvPr>
          <p:cNvSpPr/>
          <p:nvPr/>
        </p:nvSpPr>
        <p:spPr>
          <a:xfrm>
            <a:off x="6637303" y="3383997"/>
            <a:ext cx="450816" cy="159928"/>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181681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E69FD-E670-ECCB-F979-B44E47CCA45F}"/>
            </a:ext>
          </a:extLst>
        </p:cNvPr>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440F38F5-DDF7-BF45-90FB-C4CA8BC48B88}"/>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extBox 1">
            <a:extLst>
              <a:ext uri="{FF2B5EF4-FFF2-40B4-BE49-F238E27FC236}">
                <a16:creationId xmlns:a16="http://schemas.microsoft.com/office/drawing/2014/main" id="{53754668-493A-AA64-3E7E-052D0661D302}"/>
              </a:ext>
            </a:extLst>
          </p:cNvPr>
          <p:cNvSpPr txBox="1"/>
          <p:nvPr/>
        </p:nvSpPr>
        <p:spPr>
          <a:xfrm>
            <a:off x="1256722" y="1172091"/>
            <a:ext cx="9678557" cy="4924425"/>
          </a:xfrm>
          <a:prstGeom prst="rect">
            <a:avLst/>
          </a:prstGeom>
          <a:noFill/>
          <a:ln>
            <a:noFill/>
          </a:ln>
        </p:spPr>
        <p:txBody>
          <a:bodyPr wrap="square" rtlCol="0">
            <a:spAutoFit/>
          </a:bodyPr>
          <a:lstStyle/>
          <a:p>
            <a:pPr>
              <a:defRPr/>
            </a:pPr>
            <a:r>
              <a:rPr lang="en-US" sz="3200" dirty="0">
                <a:solidFill>
                  <a:schemeClr val="bg1"/>
                </a:solidFill>
                <a:latin typeface="Calibri" panose="020F0502020204030204"/>
              </a:rPr>
              <a:t>FSMs can swap a scheduled entrée with another entrée from the </a:t>
            </a:r>
            <a:r>
              <a:rPr lang="en-US" sz="3200" b="1" dirty="0">
                <a:solidFill>
                  <a:srgbClr val="FFFF00"/>
                </a:solidFill>
                <a:latin typeface="Calibri" panose="020F0502020204030204"/>
              </a:rPr>
              <a:t>same week</a:t>
            </a:r>
            <a:r>
              <a:rPr lang="en-US" sz="3200" dirty="0">
                <a:solidFill>
                  <a:schemeClr val="bg1"/>
                </a:solidFill>
                <a:latin typeface="Calibri" panose="020F0502020204030204"/>
              </a:rPr>
              <a:t> and </a:t>
            </a:r>
            <a:r>
              <a:rPr lang="en-US" sz="3200" b="1" dirty="0">
                <a:solidFill>
                  <a:srgbClr val="FFFF00"/>
                </a:solidFill>
                <a:latin typeface="Calibri" panose="020F0502020204030204"/>
              </a:rPr>
              <a:t>meal type </a:t>
            </a:r>
            <a:r>
              <a:rPr lang="en-US" sz="3200" dirty="0">
                <a:solidFill>
                  <a:schemeClr val="bg1"/>
                </a:solidFill>
                <a:latin typeface="Calibri" panose="020F0502020204030204"/>
              </a:rPr>
              <a:t>(i.e. breakfast for breakfast)</a:t>
            </a:r>
          </a:p>
          <a:p>
            <a:pPr>
              <a:defRPr/>
            </a:pPr>
            <a:endParaRPr lang="en-US" sz="800" dirty="0">
              <a:solidFill>
                <a:schemeClr val="bg1"/>
              </a:solidFill>
              <a:latin typeface="Calibri" panose="020F0502020204030204"/>
            </a:endParaRPr>
          </a:p>
          <a:p>
            <a:pPr marL="914400" indent="-457200">
              <a:buFont typeface="Arial" panose="020B0604020202020204" pitchFamily="34" charset="0"/>
              <a:buChar char="•"/>
              <a:defRPr/>
            </a:pPr>
            <a:r>
              <a:rPr lang="en-US" sz="3000" dirty="0">
                <a:solidFill>
                  <a:schemeClr val="bg1"/>
                </a:solidFill>
                <a:latin typeface="Calibri" panose="020F0502020204030204"/>
              </a:rPr>
              <a:t>Vegan items must be swapped with other vegan items.</a:t>
            </a:r>
          </a:p>
          <a:p>
            <a:pPr marL="914400" indent="-457200">
              <a:buFont typeface="Arial" panose="020B0604020202020204" pitchFamily="34" charset="0"/>
              <a:buChar char="•"/>
              <a:defRPr/>
            </a:pPr>
            <a:r>
              <a:rPr lang="en-US" sz="3000" dirty="0">
                <a:solidFill>
                  <a:schemeClr val="bg1"/>
                </a:solidFill>
                <a:latin typeface="Calibri" panose="020F0502020204030204"/>
              </a:rPr>
              <a:t>Menu adjustments are allowed for bell schedule changes, product substitutions, recalls, staffing issues, etc. </a:t>
            </a:r>
          </a:p>
          <a:p>
            <a:pPr marL="914400" indent="-457200">
              <a:buFont typeface="Arial" panose="020B0604020202020204" pitchFamily="34" charset="0"/>
              <a:buChar char="•"/>
              <a:defRPr/>
            </a:pPr>
            <a:r>
              <a:rPr lang="en-US" sz="3000" dirty="0">
                <a:solidFill>
                  <a:schemeClr val="bg1"/>
                </a:solidFill>
                <a:latin typeface="Calibri" panose="020F0502020204030204"/>
              </a:rPr>
              <a:t>Document the substitution on the menu using red ink. Ensure the substitution is reflected on the </a:t>
            </a:r>
            <a:r>
              <a:rPr lang="en-US" sz="3000" i="1" dirty="0">
                <a:solidFill>
                  <a:schemeClr val="bg1"/>
                </a:solidFill>
                <a:latin typeface="Calibri" panose="020F0502020204030204"/>
              </a:rPr>
              <a:t>Production Worksheet </a:t>
            </a:r>
            <a:r>
              <a:rPr lang="en-US" sz="3000" dirty="0">
                <a:solidFill>
                  <a:schemeClr val="bg1"/>
                </a:solidFill>
                <a:latin typeface="Calibri" panose="020F0502020204030204"/>
              </a:rPr>
              <a:t>and </a:t>
            </a:r>
            <a:r>
              <a:rPr lang="en-US" sz="3000" i="1" dirty="0">
                <a:solidFill>
                  <a:schemeClr val="bg1"/>
                </a:solidFill>
                <a:latin typeface="Calibri" panose="020F0502020204030204"/>
              </a:rPr>
              <a:t>Production Record. </a:t>
            </a:r>
          </a:p>
        </p:txBody>
      </p:sp>
      <p:sp>
        <p:nvSpPr>
          <p:cNvPr id="5" name="Title 1">
            <a:extLst>
              <a:ext uri="{FF2B5EF4-FFF2-40B4-BE49-F238E27FC236}">
                <a16:creationId xmlns:a16="http://schemas.microsoft.com/office/drawing/2014/main" id="{DA91B018-286A-DE89-C71C-6FFD1DCE5E0C}"/>
              </a:ext>
            </a:extLst>
          </p:cNvPr>
          <p:cNvSpPr txBox="1">
            <a:spLocks/>
          </p:cNvSpPr>
          <p:nvPr/>
        </p:nvSpPr>
        <p:spPr>
          <a:xfrm>
            <a:off x="0" y="279373"/>
            <a:ext cx="121920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Menu Adjustments &amp; Flexibilities</a:t>
            </a:r>
          </a:p>
        </p:txBody>
      </p:sp>
    </p:spTree>
    <p:extLst>
      <p:ext uri="{BB962C8B-B14F-4D97-AF65-F5344CB8AC3E}">
        <p14:creationId xmlns:p14="http://schemas.microsoft.com/office/powerpoint/2010/main" val="160175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01CB9715-7BF3-5911-C3F7-6E28EC372B67}"/>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57346" name="Title 1"/>
          <p:cNvSpPr>
            <a:spLocks noGrp="1"/>
          </p:cNvSpPr>
          <p:nvPr>
            <p:ph type="title"/>
          </p:nvPr>
        </p:nvSpPr>
        <p:spPr>
          <a:xfrm>
            <a:off x="0" y="323850"/>
            <a:ext cx="12192000" cy="920750"/>
          </a:xfrm>
          <a:effectLst/>
        </p:spPr>
        <p:txBody>
          <a:bodyPr>
            <a:normAutofit/>
          </a:bodyPr>
          <a:lstStyle/>
          <a:p>
            <a:pPr algn="ctr"/>
            <a:r>
              <a:rPr lang="en-US" altLang="en-US" sz="5400" dirty="0">
                <a:solidFill>
                  <a:schemeClr val="bg1"/>
                </a:solidFill>
                <a:latin typeface="Berlin Sans FB Demi" panose="020E0802020502020306" pitchFamily="34" charset="0"/>
              </a:rPr>
              <a:t>LAUSD Meal Programs</a:t>
            </a:r>
          </a:p>
        </p:txBody>
      </p:sp>
      <p:grpSp>
        <p:nvGrpSpPr>
          <p:cNvPr id="8" name="Group 7">
            <a:extLst>
              <a:ext uri="{FF2B5EF4-FFF2-40B4-BE49-F238E27FC236}">
                <a16:creationId xmlns:a16="http://schemas.microsoft.com/office/drawing/2014/main" id="{AD44BCE0-B110-4BC6-AB64-AA7F2F43684C}"/>
              </a:ext>
            </a:extLst>
          </p:cNvPr>
          <p:cNvGrpSpPr/>
          <p:nvPr/>
        </p:nvGrpSpPr>
        <p:grpSpPr>
          <a:xfrm>
            <a:off x="2076452" y="1594222"/>
            <a:ext cx="3987799" cy="2216522"/>
            <a:chOff x="552451" y="1264022"/>
            <a:chExt cx="3987799" cy="2216522"/>
          </a:xfrm>
        </p:grpSpPr>
        <p:sp>
          <p:nvSpPr>
            <p:cNvPr id="3" name="Rectangle: Rounded Corners 2">
              <a:extLst>
                <a:ext uri="{FF2B5EF4-FFF2-40B4-BE49-F238E27FC236}">
                  <a16:creationId xmlns:a16="http://schemas.microsoft.com/office/drawing/2014/main" id="{8F9169C2-E202-4C63-9ED9-DF80EE53F8B1}"/>
                </a:ext>
              </a:extLst>
            </p:cNvPr>
            <p:cNvSpPr/>
            <p:nvPr/>
          </p:nvSpPr>
          <p:spPr>
            <a:xfrm>
              <a:off x="552451" y="1264022"/>
              <a:ext cx="3987799" cy="2216522"/>
            </a:xfrm>
            <a:prstGeom prst="roundRect">
              <a:avLst/>
            </a:prstGeom>
            <a:solidFill>
              <a:schemeClr val="accent5">
                <a:lumMod val="40000"/>
                <a:lumOff val="6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9A9FB88D-2967-4755-ACC1-296D310BB38F}"/>
                </a:ext>
              </a:extLst>
            </p:cNvPr>
            <p:cNvSpPr/>
            <p:nvPr/>
          </p:nvSpPr>
          <p:spPr>
            <a:xfrm>
              <a:off x="650081" y="1734950"/>
              <a:ext cx="3792538"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000000"/>
                  </a:solidFill>
                </a:rPr>
                <a:t>School Breakfast Program - SBP</a:t>
              </a:r>
            </a:p>
          </p:txBody>
        </p:sp>
      </p:grpSp>
      <p:grpSp>
        <p:nvGrpSpPr>
          <p:cNvPr id="16" name="Group 15">
            <a:extLst>
              <a:ext uri="{FF2B5EF4-FFF2-40B4-BE49-F238E27FC236}">
                <a16:creationId xmlns:a16="http://schemas.microsoft.com/office/drawing/2014/main" id="{43932FA3-5187-4507-A69B-1F8A71B310C1}"/>
              </a:ext>
            </a:extLst>
          </p:cNvPr>
          <p:cNvGrpSpPr/>
          <p:nvPr/>
        </p:nvGrpSpPr>
        <p:grpSpPr>
          <a:xfrm>
            <a:off x="6127753" y="1594222"/>
            <a:ext cx="3987799" cy="2216522"/>
            <a:chOff x="4603752" y="1264022"/>
            <a:chExt cx="3987799" cy="2216522"/>
          </a:xfrm>
        </p:grpSpPr>
        <p:sp>
          <p:nvSpPr>
            <p:cNvPr id="9" name="Rectangle: Rounded Corners 8">
              <a:extLst>
                <a:ext uri="{FF2B5EF4-FFF2-40B4-BE49-F238E27FC236}">
                  <a16:creationId xmlns:a16="http://schemas.microsoft.com/office/drawing/2014/main" id="{E06DAC2E-A0F9-4D20-8959-4C4260EC1827}"/>
                </a:ext>
              </a:extLst>
            </p:cNvPr>
            <p:cNvSpPr/>
            <p:nvPr/>
          </p:nvSpPr>
          <p:spPr>
            <a:xfrm>
              <a:off x="4603752" y="1264022"/>
              <a:ext cx="3987799" cy="2216522"/>
            </a:xfrm>
            <a:prstGeom prst="roundRect">
              <a:avLst/>
            </a:prstGeom>
            <a:solidFill>
              <a:schemeClr val="accent3">
                <a:lumMod val="60000"/>
                <a:lumOff val="4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034E0720-6AA4-47C6-BC26-475AAB9EBBCE}"/>
                </a:ext>
              </a:extLst>
            </p:cNvPr>
            <p:cNvSpPr/>
            <p:nvPr/>
          </p:nvSpPr>
          <p:spPr>
            <a:xfrm>
              <a:off x="4637880" y="1715673"/>
              <a:ext cx="3909329"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000000"/>
                  </a:solidFill>
                </a:rPr>
                <a:t>National School Lunch Program - NSLP</a:t>
              </a:r>
            </a:p>
          </p:txBody>
        </p:sp>
      </p:grpSp>
      <p:grpSp>
        <p:nvGrpSpPr>
          <p:cNvPr id="18" name="Group 17">
            <a:extLst>
              <a:ext uri="{FF2B5EF4-FFF2-40B4-BE49-F238E27FC236}">
                <a16:creationId xmlns:a16="http://schemas.microsoft.com/office/drawing/2014/main" id="{FAD22618-9338-43ED-BED9-0A450E43EA1C}"/>
              </a:ext>
            </a:extLst>
          </p:cNvPr>
          <p:cNvGrpSpPr/>
          <p:nvPr/>
        </p:nvGrpSpPr>
        <p:grpSpPr>
          <a:xfrm>
            <a:off x="4102102" y="3896673"/>
            <a:ext cx="3987799" cy="2216522"/>
            <a:chOff x="4600577" y="3566473"/>
            <a:chExt cx="3987799" cy="2216522"/>
          </a:xfrm>
        </p:grpSpPr>
        <p:sp>
          <p:nvSpPr>
            <p:cNvPr id="11" name="Rectangle: Rounded Corners 10">
              <a:extLst>
                <a:ext uri="{FF2B5EF4-FFF2-40B4-BE49-F238E27FC236}">
                  <a16:creationId xmlns:a16="http://schemas.microsoft.com/office/drawing/2014/main" id="{5A913245-CB2F-4240-BC89-DDDC28BB72CC}"/>
                </a:ext>
              </a:extLst>
            </p:cNvPr>
            <p:cNvSpPr/>
            <p:nvPr/>
          </p:nvSpPr>
          <p:spPr>
            <a:xfrm>
              <a:off x="4600577" y="3566473"/>
              <a:ext cx="3987799" cy="2216522"/>
            </a:xfrm>
            <a:prstGeom prst="roundRect">
              <a:avLst/>
            </a:prstGeom>
            <a:solidFill>
              <a:schemeClr val="bg2">
                <a:lumMod val="60000"/>
                <a:lumOff val="4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4567269-D73D-4F21-8D5F-D7FA9092EBA5}"/>
                </a:ext>
              </a:extLst>
            </p:cNvPr>
            <p:cNvSpPr/>
            <p:nvPr/>
          </p:nvSpPr>
          <p:spPr>
            <a:xfrm>
              <a:off x="4770438" y="4052434"/>
              <a:ext cx="3648075"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000000"/>
                  </a:solidFill>
                </a:rPr>
                <a:t>Summer Food Services Program –SFSP &amp; SSO</a:t>
              </a:r>
            </a:p>
          </p:txBody>
        </p:sp>
      </p:grpSp>
    </p:spTree>
    <p:extLst>
      <p:ext uri="{BB962C8B-B14F-4D97-AF65-F5344CB8AC3E}">
        <p14:creationId xmlns:p14="http://schemas.microsoft.com/office/powerpoint/2010/main" val="415468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15D2A8E4-BB05-5C44-1135-7EBA7CA3E97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993881" y="316315"/>
            <a:ext cx="10204238"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latin typeface="Berlin Sans FB Demi" panose="020E0802020502020306" pitchFamily="34" charset="0"/>
              </a:rPr>
              <a:t>Other Menus</a:t>
            </a:r>
          </a:p>
        </p:txBody>
      </p:sp>
      <p:sp>
        <p:nvSpPr>
          <p:cNvPr id="8" name="TextBox 7">
            <a:extLst>
              <a:ext uri="{FF2B5EF4-FFF2-40B4-BE49-F238E27FC236}">
                <a16:creationId xmlns:a16="http://schemas.microsoft.com/office/drawing/2014/main" id="{FD22F879-E0E1-4C6B-5717-1835F22F84C8}"/>
              </a:ext>
            </a:extLst>
          </p:cNvPr>
          <p:cNvSpPr txBox="1"/>
          <p:nvPr/>
        </p:nvSpPr>
        <p:spPr>
          <a:xfrm>
            <a:off x="1524000" y="980742"/>
            <a:ext cx="10105016" cy="1077218"/>
          </a:xfrm>
          <a:prstGeom prst="rect">
            <a:avLst/>
          </a:prstGeom>
          <a:noFill/>
          <a:ln>
            <a:noFill/>
          </a:ln>
        </p:spPr>
        <p:txBody>
          <a:bodyPr wrap="square" rtlCol="0">
            <a:spAutoFit/>
          </a:bodyPr>
          <a:lstStyle/>
          <a:p>
            <a:pPr>
              <a:defRPr/>
            </a:pPr>
            <a:r>
              <a:rPr lang="en-US" sz="3200" dirty="0">
                <a:solidFill>
                  <a:schemeClr val="bg1"/>
                </a:solidFill>
                <a:latin typeface="Calibri" panose="020F0502020204030204"/>
              </a:rPr>
              <a:t>Other Menus are available under the menus tab for special circumstances</a:t>
            </a:r>
          </a:p>
        </p:txBody>
      </p:sp>
      <p:sp>
        <p:nvSpPr>
          <p:cNvPr id="9" name="TextBox 8">
            <a:extLst>
              <a:ext uri="{FF2B5EF4-FFF2-40B4-BE49-F238E27FC236}">
                <a16:creationId xmlns:a16="http://schemas.microsoft.com/office/drawing/2014/main" id="{F63E4EA0-D1C5-D243-2325-76BE39750B45}"/>
              </a:ext>
            </a:extLst>
          </p:cNvPr>
          <p:cNvSpPr txBox="1"/>
          <p:nvPr/>
        </p:nvSpPr>
        <p:spPr>
          <a:xfrm>
            <a:off x="1339614" y="2722387"/>
            <a:ext cx="4700518" cy="2246769"/>
          </a:xfrm>
          <a:prstGeom prst="rect">
            <a:avLst/>
          </a:prstGeom>
          <a:noFill/>
          <a:ln>
            <a:noFill/>
          </a:ln>
        </p:spPr>
        <p:txBody>
          <a:bodyPr wrap="square" rtlCol="0">
            <a:spAutoFit/>
          </a:bodyPr>
          <a:lstStyle/>
          <a:p>
            <a:pPr lvl="2" indent="-457200">
              <a:buFont typeface="Wingdings" panose="05000000000000000000" pitchFamily="2" charset="2"/>
              <a:buChar char="Ø"/>
              <a:defRPr/>
            </a:pPr>
            <a:r>
              <a:rPr lang="en-US" sz="2800" dirty="0">
                <a:solidFill>
                  <a:schemeClr val="bg1"/>
                </a:solidFill>
                <a:latin typeface="Calibri" panose="020F0502020204030204"/>
              </a:rPr>
              <a:t>Celebration Menus</a:t>
            </a:r>
          </a:p>
          <a:p>
            <a:pPr lvl="2" indent="-457200">
              <a:buFont typeface="Wingdings" panose="05000000000000000000" pitchFamily="2" charset="2"/>
              <a:buChar char="Ø"/>
              <a:defRPr/>
            </a:pPr>
            <a:r>
              <a:rPr lang="en-US" sz="2800" dirty="0">
                <a:solidFill>
                  <a:schemeClr val="bg1"/>
                </a:solidFill>
                <a:latin typeface="Calibri" panose="020F0502020204030204"/>
              </a:rPr>
              <a:t>Saturday Recovery Menu</a:t>
            </a:r>
          </a:p>
          <a:p>
            <a:pPr lvl="2" indent="-457200">
              <a:buFont typeface="Wingdings" panose="05000000000000000000" pitchFamily="2" charset="2"/>
              <a:buChar char="Ø"/>
              <a:defRPr/>
            </a:pPr>
            <a:r>
              <a:rPr lang="en-US" sz="2800" dirty="0">
                <a:solidFill>
                  <a:schemeClr val="bg1"/>
                </a:solidFill>
                <a:latin typeface="Calibri" panose="020F0502020204030204"/>
              </a:rPr>
              <a:t>Emergency One-Day Shelf Stable Menu</a:t>
            </a:r>
          </a:p>
          <a:p>
            <a:pPr lvl="2" indent="-457200">
              <a:buFont typeface="Wingdings" panose="05000000000000000000" pitchFamily="2" charset="2"/>
              <a:buChar char="Ø"/>
              <a:defRPr/>
            </a:pPr>
            <a:r>
              <a:rPr lang="en-US" sz="2800" dirty="0">
                <a:solidFill>
                  <a:schemeClr val="bg1"/>
                </a:solidFill>
                <a:latin typeface="Calibri" panose="020F0502020204030204"/>
              </a:rPr>
              <a:t>Catering Menus</a:t>
            </a:r>
            <a:endParaRPr lang="en-US" sz="2400" dirty="0">
              <a:solidFill>
                <a:schemeClr val="bg1"/>
              </a:solidFill>
              <a:latin typeface="Calibri" panose="020F0502020204030204"/>
            </a:endParaRPr>
          </a:p>
        </p:txBody>
      </p:sp>
      <p:sp>
        <p:nvSpPr>
          <p:cNvPr id="3" name="TextBox 2">
            <a:extLst>
              <a:ext uri="{FF2B5EF4-FFF2-40B4-BE49-F238E27FC236}">
                <a16:creationId xmlns:a16="http://schemas.microsoft.com/office/drawing/2014/main" id="{D8F1E328-6758-CEDE-3F10-A8F9B8D905B9}"/>
              </a:ext>
            </a:extLst>
          </p:cNvPr>
          <p:cNvSpPr txBox="1"/>
          <p:nvPr/>
        </p:nvSpPr>
        <p:spPr>
          <a:xfrm>
            <a:off x="-1" y="6057207"/>
            <a:ext cx="12191999" cy="584775"/>
          </a:xfrm>
          <a:prstGeom prst="rect">
            <a:avLst/>
          </a:prstGeom>
          <a:noFill/>
        </p:spPr>
        <p:txBody>
          <a:bodyPr wrap="square">
            <a:spAutoFit/>
          </a:bodyPr>
          <a:lstStyle/>
          <a:p>
            <a:pPr algn="ctr"/>
            <a:r>
              <a:rPr lang="en-US" sz="3200" dirty="0">
                <a:solidFill>
                  <a:schemeClr val="bg1"/>
                </a:solidFill>
              </a:rPr>
              <a:t>Menus are located on the Café LA Website&gt;“Menu” tab.</a:t>
            </a:r>
          </a:p>
        </p:txBody>
      </p:sp>
      <p:pic>
        <p:nvPicPr>
          <p:cNvPr id="10" name="Picture 9">
            <a:extLst>
              <a:ext uri="{FF2B5EF4-FFF2-40B4-BE49-F238E27FC236}">
                <a16:creationId xmlns:a16="http://schemas.microsoft.com/office/drawing/2014/main" id="{DEF98518-D6ED-D48D-5103-2D82988CDB39}"/>
              </a:ext>
            </a:extLst>
          </p:cNvPr>
          <p:cNvPicPr>
            <a:picLocks noChangeAspect="1"/>
          </p:cNvPicPr>
          <p:nvPr/>
        </p:nvPicPr>
        <p:blipFill>
          <a:blip r:embed="rId6"/>
          <a:stretch>
            <a:fillRect/>
          </a:stretch>
        </p:blipFill>
        <p:spPr>
          <a:xfrm>
            <a:off x="6603693" y="1834613"/>
            <a:ext cx="4727144" cy="3841912"/>
          </a:xfrm>
          <a:prstGeom prst="rect">
            <a:avLst/>
          </a:prstGeom>
        </p:spPr>
      </p:pic>
      <p:sp>
        <p:nvSpPr>
          <p:cNvPr id="5" name="Rectangle 4">
            <a:extLst>
              <a:ext uri="{FF2B5EF4-FFF2-40B4-BE49-F238E27FC236}">
                <a16:creationId xmlns:a16="http://schemas.microsoft.com/office/drawing/2014/main" id="{0DF7FFED-67D9-292D-3849-40DE3AFB15B6}"/>
              </a:ext>
            </a:extLst>
          </p:cNvPr>
          <p:cNvSpPr/>
          <p:nvPr/>
        </p:nvSpPr>
        <p:spPr>
          <a:xfrm>
            <a:off x="8967265" y="3163467"/>
            <a:ext cx="1194099" cy="31332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4040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00098E89-D629-A8F9-3FE6-D7A520A929BC}"/>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1323859" y="613123"/>
            <a:ext cx="9544282"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lnSpc>
                <a:spcPts val="5500"/>
              </a:lnSpc>
              <a:defRPr/>
            </a:pPr>
            <a:r>
              <a:rPr lang="en-US" sz="5400" dirty="0">
                <a:ln>
                  <a:solidFill>
                    <a:prstClr val="white">
                      <a:lumMod val="50000"/>
                    </a:prstClr>
                  </a:solidFill>
                </a:ln>
                <a:solidFill>
                  <a:prstClr val="white"/>
                </a:solidFill>
                <a:latin typeface="Berlin Sans FB Demi" panose="020E0802020502020306" pitchFamily="34" charset="0"/>
              </a:rPr>
              <a:t>Harvest Bar &amp; Harvest Stand Menus</a:t>
            </a:r>
          </a:p>
        </p:txBody>
      </p:sp>
      <p:sp>
        <p:nvSpPr>
          <p:cNvPr id="8" name="TextBox 7">
            <a:extLst>
              <a:ext uri="{FF2B5EF4-FFF2-40B4-BE49-F238E27FC236}">
                <a16:creationId xmlns:a16="http://schemas.microsoft.com/office/drawing/2014/main" id="{FD22F879-E0E1-4C6B-5717-1835F22F84C8}"/>
              </a:ext>
            </a:extLst>
          </p:cNvPr>
          <p:cNvSpPr txBox="1"/>
          <p:nvPr/>
        </p:nvSpPr>
        <p:spPr>
          <a:xfrm>
            <a:off x="1495313" y="1497778"/>
            <a:ext cx="10176734" cy="1077218"/>
          </a:xfrm>
          <a:prstGeom prst="rect">
            <a:avLst/>
          </a:prstGeom>
          <a:noFill/>
          <a:ln>
            <a:noFill/>
          </a:ln>
        </p:spPr>
        <p:txBody>
          <a:bodyPr wrap="square" rtlCol="0">
            <a:spAutoFit/>
          </a:bodyPr>
          <a:lstStyle/>
          <a:p>
            <a:pPr>
              <a:defRPr/>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Harvest Bar and Harvest Stand menus and other resource are available on the FSD website under the Menus tab. </a:t>
            </a:r>
          </a:p>
        </p:txBody>
      </p:sp>
      <p:pic>
        <p:nvPicPr>
          <p:cNvPr id="5" name="Picture 4">
            <a:extLst>
              <a:ext uri="{FF2B5EF4-FFF2-40B4-BE49-F238E27FC236}">
                <a16:creationId xmlns:a16="http://schemas.microsoft.com/office/drawing/2014/main" id="{9A7FE940-BA9F-942D-7BCA-B9C0652A94C4}"/>
              </a:ext>
            </a:extLst>
          </p:cNvPr>
          <p:cNvPicPr>
            <a:picLocks noChangeAspect="1"/>
          </p:cNvPicPr>
          <p:nvPr/>
        </p:nvPicPr>
        <p:blipFill>
          <a:blip r:embed="rId6"/>
          <a:srcRect l="7770" r="7890"/>
          <a:stretch/>
        </p:blipFill>
        <p:spPr>
          <a:xfrm>
            <a:off x="3207207" y="2621147"/>
            <a:ext cx="5777586" cy="3930260"/>
          </a:xfrm>
          <a:prstGeom prst="rect">
            <a:avLst/>
          </a:prstGeom>
        </p:spPr>
      </p:pic>
      <p:sp>
        <p:nvSpPr>
          <p:cNvPr id="4" name="Rectangle 3">
            <a:extLst>
              <a:ext uri="{FF2B5EF4-FFF2-40B4-BE49-F238E27FC236}">
                <a16:creationId xmlns:a16="http://schemas.microsoft.com/office/drawing/2014/main" id="{74492F09-6640-22AC-1E86-9B9D972C4351}"/>
              </a:ext>
            </a:extLst>
          </p:cNvPr>
          <p:cNvSpPr/>
          <p:nvPr/>
        </p:nvSpPr>
        <p:spPr>
          <a:xfrm>
            <a:off x="5030994" y="3971898"/>
            <a:ext cx="2016603"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2078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90B2DCD0-219C-4344-192B-B3EF02214A2D}"/>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1711803" y="249210"/>
            <a:ext cx="8768394"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latin typeface="Berlin Sans FB Demi" panose="020E0802020502020306" pitchFamily="34" charset="0"/>
              </a:rPr>
              <a:t>Monthly Menu Highlights</a:t>
            </a:r>
          </a:p>
        </p:txBody>
      </p:sp>
      <p:sp>
        <p:nvSpPr>
          <p:cNvPr id="9" name="TextBox 8">
            <a:extLst>
              <a:ext uri="{FF2B5EF4-FFF2-40B4-BE49-F238E27FC236}">
                <a16:creationId xmlns:a16="http://schemas.microsoft.com/office/drawing/2014/main" id="{E860D54E-AB8A-CFCE-F2F8-A278128B6F0A}"/>
              </a:ext>
            </a:extLst>
          </p:cNvPr>
          <p:cNvSpPr txBox="1"/>
          <p:nvPr/>
        </p:nvSpPr>
        <p:spPr>
          <a:xfrm>
            <a:off x="548641" y="953591"/>
            <a:ext cx="11026588" cy="1569660"/>
          </a:xfrm>
          <a:prstGeom prst="rect">
            <a:avLst/>
          </a:prstGeom>
          <a:noFill/>
          <a:ln>
            <a:noFill/>
          </a:ln>
        </p:spPr>
        <p:txBody>
          <a:bodyPr wrap="square" rtlCol="0">
            <a:spAutoFit/>
          </a:bodyPr>
          <a:lstStyle/>
          <a:p>
            <a:pPr algn="ctr">
              <a:defRPr/>
            </a:pPr>
            <a:r>
              <a:rPr lang="en-US" sz="3200" dirty="0">
                <a:solidFill>
                  <a:schemeClr val="bg1"/>
                </a:solidFill>
                <a:latin typeface="Calibri" panose="020F0502020204030204"/>
              </a:rPr>
              <a:t>Updates on new menu items as well as the harvest of the month is available on the Monthly Menu Highlights on the top right side of the Menu tab. </a:t>
            </a:r>
          </a:p>
        </p:txBody>
      </p:sp>
      <p:pic>
        <p:nvPicPr>
          <p:cNvPr id="3" name="Picture 2">
            <a:extLst>
              <a:ext uri="{FF2B5EF4-FFF2-40B4-BE49-F238E27FC236}">
                <a16:creationId xmlns:a16="http://schemas.microsoft.com/office/drawing/2014/main" id="{9AAE74D0-8E26-1143-98E5-78879ED10835}"/>
              </a:ext>
            </a:extLst>
          </p:cNvPr>
          <p:cNvPicPr>
            <a:picLocks noChangeAspect="1"/>
          </p:cNvPicPr>
          <p:nvPr/>
        </p:nvPicPr>
        <p:blipFill>
          <a:blip r:embed="rId6"/>
          <a:stretch>
            <a:fillRect/>
          </a:stretch>
        </p:blipFill>
        <p:spPr>
          <a:xfrm>
            <a:off x="2534816" y="2568408"/>
            <a:ext cx="7122371" cy="3835626"/>
          </a:xfrm>
          <a:prstGeom prst="rect">
            <a:avLst/>
          </a:prstGeom>
        </p:spPr>
      </p:pic>
      <p:sp>
        <p:nvSpPr>
          <p:cNvPr id="5" name="Rectangle 4">
            <a:extLst>
              <a:ext uri="{FF2B5EF4-FFF2-40B4-BE49-F238E27FC236}">
                <a16:creationId xmlns:a16="http://schemas.microsoft.com/office/drawing/2014/main" id="{EB385759-9EBD-5D5B-35FE-64DD373EBC3C}"/>
              </a:ext>
            </a:extLst>
          </p:cNvPr>
          <p:cNvSpPr/>
          <p:nvPr/>
        </p:nvSpPr>
        <p:spPr>
          <a:xfrm>
            <a:off x="8039670" y="3753898"/>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302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1E37E-7040-CED7-70CB-87188A3273EE}"/>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766CB6C-0A88-D8B0-7863-F402730DDAC9}"/>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BEE5573C-18F3-AD8E-494B-44D5E63ED837}"/>
              </a:ext>
            </a:extLst>
          </p:cNvPr>
          <p:cNvSpPr txBox="1">
            <a:spLocks/>
          </p:cNvSpPr>
          <p:nvPr/>
        </p:nvSpPr>
        <p:spPr>
          <a:xfrm>
            <a:off x="1711803" y="309841"/>
            <a:ext cx="8768394"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latin typeface="Berlin Sans FB Demi" panose="020E0802020502020306" pitchFamily="34" charset="0"/>
              </a:rPr>
              <a:t>New Recipes and Tips Tab</a:t>
            </a:r>
          </a:p>
        </p:txBody>
      </p:sp>
      <p:sp>
        <p:nvSpPr>
          <p:cNvPr id="9" name="TextBox 8">
            <a:extLst>
              <a:ext uri="{FF2B5EF4-FFF2-40B4-BE49-F238E27FC236}">
                <a16:creationId xmlns:a16="http://schemas.microsoft.com/office/drawing/2014/main" id="{A01A5E69-CE51-CAC2-E8DC-6B5D86569729}"/>
              </a:ext>
            </a:extLst>
          </p:cNvPr>
          <p:cNvSpPr txBox="1"/>
          <p:nvPr/>
        </p:nvSpPr>
        <p:spPr>
          <a:xfrm>
            <a:off x="559398" y="1032803"/>
            <a:ext cx="10951284" cy="1569660"/>
          </a:xfrm>
          <a:prstGeom prst="rect">
            <a:avLst/>
          </a:prstGeom>
          <a:noFill/>
          <a:ln>
            <a:noFill/>
          </a:ln>
        </p:spPr>
        <p:txBody>
          <a:bodyPr wrap="square" rtlCol="0">
            <a:spAutoFit/>
          </a:bodyPr>
          <a:lstStyle/>
          <a:p>
            <a:pPr algn="ctr">
              <a:defRPr/>
            </a:pPr>
            <a:r>
              <a:rPr lang="en-US" sz="3200" dirty="0">
                <a:solidFill>
                  <a:schemeClr val="bg1"/>
                </a:solidFill>
                <a:latin typeface="Calibri" panose="020F0502020204030204"/>
              </a:rPr>
              <a:t>Recipe tips, guides, and videos are located on the Food Services website under the “Menu” tab on the “New Recipes and Tips” drop down. </a:t>
            </a:r>
          </a:p>
        </p:txBody>
      </p:sp>
      <p:pic>
        <p:nvPicPr>
          <p:cNvPr id="3" name="Picture 2">
            <a:extLst>
              <a:ext uri="{FF2B5EF4-FFF2-40B4-BE49-F238E27FC236}">
                <a16:creationId xmlns:a16="http://schemas.microsoft.com/office/drawing/2014/main" id="{E77A5FFC-693B-E2F6-2314-89350449962F}"/>
              </a:ext>
            </a:extLst>
          </p:cNvPr>
          <p:cNvPicPr>
            <a:picLocks noChangeAspect="1"/>
          </p:cNvPicPr>
          <p:nvPr/>
        </p:nvPicPr>
        <p:blipFill>
          <a:blip r:embed="rId6"/>
          <a:srcRect b="25461"/>
          <a:stretch/>
        </p:blipFill>
        <p:spPr>
          <a:xfrm>
            <a:off x="3001110" y="2639059"/>
            <a:ext cx="6340389" cy="3766068"/>
          </a:xfrm>
          <a:prstGeom prst="rect">
            <a:avLst/>
          </a:prstGeom>
        </p:spPr>
      </p:pic>
      <p:sp>
        <p:nvSpPr>
          <p:cNvPr id="5" name="Rectangle 4">
            <a:extLst>
              <a:ext uri="{FF2B5EF4-FFF2-40B4-BE49-F238E27FC236}">
                <a16:creationId xmlns:a16="http://schemas.microsoft.com/office/drawing/2014/main" id="{BD6CA6DC-E393-8DB5-DD27-65266B207D92}"/>
              </a:ext>
            </a:extLst>
          </p:cNvPr>
          <p:cNvSpPr/>
          <p:nvPr/>
        </p:nvSpPr>
        <p:spPr>
          <a:xfrm>
            <a:off x="6013391" y="3939752"/>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4957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316E0353-716C-7EEE-5249-EE1EB626E876}"/>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a:extLst>
              <a:ext uri="{FF2B5EF4-FFF2-40B4-BE49-F238E27FC236}">
                <a16:creationId xmlns:a16="http://schemas.microsoft.com/office/drawing/2014/main" id="{AFCDF89A-1912-64F5-3D1D-10F5AA5F84FA}"/>
              </a:ext>
            </a:extLst>
          </p:cNvPr>
          <p:cNvSpPr txBox="1">
            <a:spLocks/>
          </p:cNvSpPr>
          <p:nvPr/>
        </p:nvSpPr>
        <p:spPr>
          <a:xfrm>
            <a:off x="1524000" y="32964"/>
            <a:ext cx="9144000" cy="132556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Public Menu</a:t>
            </a:r>
          </a:p>
        </p:txBody>
      </p:sp>
      <p:sp>
        <p:nvSpPr>
          <p:cNvPr id="19" name="TextBox 18">
            <a:extLst>
              <a:ext uri="{FF2B5EF4-FFF2-40B4-BE49-F238E27FC236}">
                <a16:creationId xmlns:a16="http://schemas.microsoft.com/office/drawing/2014/main" id="{F3338B8B-4D4B-BBBB-17A7-647898555F85}"/>
              </a:ext>
            </a:extLst>
          </p:cNvPr>
          <p:cNvSpPr txBox="1"/>
          <p:nvPr/>
        </p:nvSpPr>
        <p:spPr>
          <a:xfrm>
            <a:off x="785308" y="984544"/>
            <a:ext cx="10994316" cy="584775"/>
          </a:xfrm>
          <a:prstGeom prst="rect">
            <a:avLst/>
          </a:prstGeom>
          <a:noFill/>
        </p:spPr>
        <p:txBody>
          <a:bodyPr wrap="square" rtlCol="0">
            <a:spAutoFit/>
          </a:bodyPr>
          <a:lstStyle/>
          <a:p>
            <a:pPr algn="ctr"/>
            <a:r>
              <a:rPr lang="en-US" sz="3200" dirty="0">
                <a:solidFill>
                  <a:schemeClr val="bg1"/>
                </a:solidFill>
              </a:rPr>
              <a:t>Menus for public posting are available on the </a:t>
            </a:r>
            <a:r>
              <a:rPr lang="en-US" sz="3200" dirty="0" err="1">
                <a:solidFill>
                  <a:schemeClr val="bg1"/>
                </a:solidFill>
              </a:rPr>
              <a:t>YumYummi</a:t>
            </a:r>
            <a:r>
              <a:rPr lang="en-US" sz="3200" dirty="0">
                <a:solidFill>
                  <a:schemeClr val="bg1"/>
                </a:solidFill>
              </a:rPr>
              <a:t> App</a:t>
            </a:r>
            <a:r>
              <a:rPr lang="en-US" sz="3200" b="1" dirty="0">
                <a:solidFill>
                  <a:schemeClr val="bg1"/>
                </a:solidFill>
              </a:rPr>
              <a:t>. </a:t>
            </a:r>
          </a:p>
        </p:txBody>
      </p:sp>
      <p:sp>
        <p:nvSpPr>
          <p:cNvPr id="6" name="TextBox 5">
            <a:extLst>
              <a:ext uri="{FF2B5EF4-FFF2-40B4-BE49-F238E27FC236}">
                <a16:creationId xmlns:a16="http://schemas.microsoft.com/office/drawing/2014/main" id="{C00E0F77-5F55-027B-0470-B2194F79849A}"/>
              </a:ext>
            </a:extLst>
          </p:cNvPr>
          <p:cNvSpPr txBox="1"/>
          <p:nvPr/>
        </p:nvSpPr>
        <p:spPr>
          <a:xfrm>
            <a:off x="1269403" y="5675266"/>
            <a:ext cx="9552790" cy="1354217"/>
          </a:xfrm>
          <a:prstGeom prst="rect">
            <a:avLst/>
          </a:prstGeom>
          <a:noFill/>
        </p:spPr>
        <p:txBody>
          <a:bodyPr wrap="square" rtlCol="0">
            <a:spAutoFit/>
          </a:bodyPr>
          <a:lstStyle/>
          <a:p>
            <a:pPr algn="ctr"/>
            <a:r>
              <a:rPr lang="en-US" sz="3200" dirty="0">
                <a:solidFill>
                  <a:schemeClr val="bg1"/>
                </a:solidFill>
              </a:rPr>
              <a:t>Printing instructions and QR codes are located on the FSD website under the Training &amp; Resources tab.</a:t>
            </a:r>
          </a:p>
          <a:p>
            <a:endParaRPr lang="en-US" dirty="0"/>
          </a:p>
        </p:txBody>
      </p:sp>
      <p:pic>
        <p:nvPicPr>
          <p:cNvPr id="14" name="Picture 13">
            <a:extLst>
              <a:ext uri="{FF2B5EF4-FFF2-40B4-BE49-F238E27FC236}">
                <a16:creationId xmlns:a16="http://schemas.microsoft.com/office/drawing/2014/main" id="{195FE458-4CA9-AD6D-606A-41390FE9A59D}"/>
              </a:ext>
            </a:extLst>
          </p:cNvPr>
          <p:cNvPicPr>
            <a:picLocks noChangeAspect="1"/>
          </p:cNvPicPr>
          <p:nvPr/>
        </p:nvPicPr>
        <p:blipFill>
          <a:blip r:embed="rId6"/>
          <a:stretch>
            <a:fillRect/>
          </a:stretch>
        </p:blipFill>
        <p:spPr>
          <a:xfrm>
            <a:off x="2647624" y="1667435"/>
            <a:ext cx="6896752" cy="3964799"/>
          </a:xfrm>
          <a:prstGeom prst="rect">
            <a:avLst/>
          </a:prstGeom>
        </p:spPr>
      </p:pic>
      <p:sp>
        <p:nvSpPr>
          <p:cNvPr id="15" name="Rectangle 14">
            <a:extLst>
              <a:ext uri="{FF2B5EF4-FFF2-40B4-BE49-F238E27FC236}">
                <a16:creationId xmlns:a16="http://schemas.microsoft.com/office/drawing/2014/main" id="{94675643-B4E2-FCCC-A466-61F805AA4741}"/>
              </a:ext>
            </a:extLst>
          </p:cNvPr>
          <p:cNvSpPr/>
          <p:nvPr/>
        </p:nvSpPr>
        <p:spPr>
          <a:xfrm>
            <a:off x="6045665" y="3667676"/>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44123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ECC162F0-D8E8-9476-2A8E-8CD638322B8E}"/>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a:extLst>
              <a:ext uri="{FF2B5EF4-FFF2-40B4-BE49-F238E27FC236}">
                <a16:creationId xmlns:a16="http://schemas.microsoft.com/office/drawing/2014/main" id="{AFCDF89A-1912-64F5-3D1D-10F5AA5F84FA}"/>
              </a:ext>
            </a:extLst>
          </p:cNvPr>
          <p:cNvSpPr txBox="1">
            <a:spLocks/>
          </p:cNvSpPr>
          <p:nvPr/>
        </p:nvSpPr>
        <p:spPr>
          <a:xfrm>
            <a:off x="1524000" y="0"/>
            <a:ext cx="9144000" cy="132556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Menu Flyers</a:t>
            </a:r>
          </a:p>
        </p:txBody>
      </p:sp>
      <p:pic>
        <p:nvPicPr>
          <p:cNvPr id="7" name="Picture 6">
            <a:extLst>
              <a:ext uri="{FF2B5EF4-FFF2-40B4-BE49-F238E27FC236}">
                <a16:creationId xmlns:a16="http://schemas.microsoft.com/office/drawing/2014/main" id="{ED5FCDC0-470E-1650-7247-20ED40F81A14}"/>
              </a:ext>
            </a:extLst>
          </p:cNvPr>
          <p:cNvPicPr>
            <a:picLocks noChangeAspect="1"/>
          </p:cNvPicPr>
          <p:nvPr/>
        </p:nvPicPr>
        <p:blipFill>
          <a:blip r:embed="rId6"/>
          <a:stretch>
            <a:fillRect/>
          </a:stretch>
        </p:blipFill>
        <p:spPr>
          <a:xfrm>
            <a:off x="2175736" y="2883470"/>
            <a:ext cx="4292122" cy="3268616"/>
          </a:xfrm>
          <a:prstGeom prst="rect">
            <a:avLst/>
          </a:prstGeom>
        </p:spPr>
      </p:pic>
      <p:sp>
        <p:nvSpPr>
          <p:cNvPr id="13" name="TextBox 12">
            <a:extLst>
              <a:ext uri="{FF2B5EF4-FFF2-40B4-BE49-F238E27FC236}">
                <a16:creationId xmlns:a16="http://schemas.microsoft.com/office/drawing/2014/main" id="{9CCC3FFE-2694-037B-058E-F1AD48437758}"/>
              </a:ext>
            </a:extLst>
          </p:cNvPr>
          <p:cNvSpPr txBox="1"/>
          <p:nvPr/>
        </p:nvSpPr>
        <p:spPr>
          <a:xfrm>
            <a:off x="528918" y="1042256"/>
            <a:ext cx="11134165" cy="1569660"/>
          </a:xfrm>
          <a:prstGeom prst="rect">
            <a:avLst/>
          </a:prstGeom>
          <a:noFill/>
        </p:spPr>
        <p:txBody>
          <a:bodyPr wrap="square" rtlCol="0">
            <a:spAutoFit/>
          </a:bodyPr>
          <a:lstStyle/>
          <a:p>
            <a:pPr algn="ctr"/>
            <a:r>
              <a:rPr lang="en-US" sz="3200" dirty="0">
                <a:solidFill>
                  <a:schemeClr val="bg1"/>
                </a:solidFill>
              </a:rPr>
              <a:t>Café LA no longer provides printed menus. Menus and nutritional facts for parents and nurses are easily accessible on the </a:t>
            </a:r>
            <a:r>
              <a:rPr lang="en-US" sz="3200" dirty="0" err="1">
                <a:solidFill>
                  <a:schemeClr val="bg1"/>
                </a:solidFill>
              </a:rPr>
              <a:t>YumYummi</a:t>
            </a:r>
            <a:r>
              <a:rPr lang="en-US" sz="3200" dirty="0">
                <a:solidFill>
                  <a:schemeClr val="bg1"/>
                </a:solidFill>
              </a:rPr>
              <a:t> App. Simply scan the QR code to take you to the site.</a:t>
            </a:r>
          </a:p>
        </p:txBody>
      </p:sp>
      <p:pic>
        <p:nvPicPr>
          <p:cNvPr id="12" name="Picture 11">
            <a:extLst>
              <a:ext uri="{FF2B5EF4-FFF2-40B4-BE49-F238E27FC236}">
                <a16:creationId xmlns:a16="http://schemas.microsoft.com/office/drawing/2014/main" id="{639888F0-74B3-4007-5EDB-AD0265544820}"/>
              </a:ext>
            </a:extLst>
          </p:cNvPr>
          <p:cNvPicPr>
            <a:picLocks noChangeAspect="1"/>
          </p:cNvPicPr>
          <p:nvPr/>
        </p:nvPicPr>
        <p:blipFill>
          <a:blip r:embed="rId7"/>
          <a:stretch>
            <a:fillRect/>
          </a:stretch>
        </p:blipFill>
        <p:spPr>
          <a:xfrm>
            <a:off x="7000671" y="2883469"/>
            <a:ext cx="2535640" cy="3282470"/>
          </a:xfrm>
          <a:prstGeom prst="rect">
            <a:avLst/>
          </a:prstGeom>
        </p:spPr>
      </p:pic>
    </p:spTree>
    <p:extLst>
      <p:ext uri="{BB962C8B-B14F-4D97-AF65-F5344CB8AC3E}">
        <p14:creationId xmlns:p14="http://schemas.microsoft.com/office/powerpoint/2010/main" val="31764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74850054-31EE-57C6-2406-B73C2FFB282F}"/>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1524000" y="3273553"/>
            <a:ext cx="9144000" cy="1325563"/>
          </a:xfrm>
          <a:effectLst/>
        </p:spPr>
        <p:txBody>
          <a:bodyPr>
            <a:noAutofit/>
          </a:bodyPr>
          <a:lstStyle/>
          <a:p>
            <a:pPr algn="ctr">
              <a:lnSpc>
                <a:spcPts val="11500"/>
              </a:lnSpc>
            </a:pPr>
            <a:r>
              <a:rPr lang="en-US" sz="11500" b="1" dirty="0">
                <a:solidFill>
                  <a:schemeClr val="bg1"/>
                </a:solidFill>
                <a:latin typeface="Berlin Sans FB Demi" panose="020E0802020502020306" pitchFamily="34" charset="0"/>
              </a:rPr>
              <a:t>Tips for Reading the Menu</a:t>
            </a:r>
          </a:p>
        </p:txBody>
      </p:sp>
      <p:sp>
        <p:nvSpPr>
          <p:cNvPr id="4" name="TextBox 3">
            <a:extLst>
              <a:ext uri="{FF2B5EF4-FFF2-40B4-BE49-F238E27FC236}">
                <a16:creationId xmlns:a16="http://schemas.microsoft.com/office/drawing/2014/main" id="{4F4AF1F6-D29D-A84B-B6FA-68B06A7A0335}"/>
              </a:ext>
            </a:extLst>
          </p:cNvPr>
          <p:cNvSpPr txBox="1"/>
          <p:nvPr/>
        </p:nvSpPr>
        <p:spPr>
          <a:xfrm>
            <a:off x="1524000" y="394455"/>
            <a:ext cx="9144000" cy="1323439"/>
          </a:xfrm>
          <a:prstGeom prst="rect">
            <a:avLst/>
          </a:prstGeom>
          <a:noFill/>
        </p:spPr>
        <p:txBody>
          <a:bodyPr wrap="square">
            <a:spAutoFit/>
          </a:bodyPr>
          <a:lstStyle/>
          <a:p>
            <a:pPr algn="ctr"/>
            <a:r>
              <a:rPr lang="en-US" sz="8000" b="1" dirty="0">
                <a:solidFill>
                  <a:schemeClr val="bg1"/>
                </a:solidFill>
                <a:latin typeface="Berlin Sans FB Demi" panose="020E0802020502020306" pitchFamily="34" charset="0"/>
              </a:rPr>
              <a:t>Chapter 4</a:t>
            </a:r>
          </a:p>
        </p:txBody>
      </p:sp>
    </p:spTree>
    <p:extLst>
      <p:ext uri="{BB962C8B-B14F-4D97-AF65-F5344CB8AC3E}">
        <p14:creationId xmlns:p14="http://schemas.microsoft.com/office/powerpoint/2010/main" val="3265463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9CB97CD2-966C-6373-9BF2-4A395DBE809B}"/>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54" name="Picture 53" descr="A knife with a black handle&#10;&#10;Description automatically generated">
            <a:extLst>
              <a:ext uri="{FF2B5EF4-FFF2-40B4-BE49-F238E27FC236}">
                <a16:creationId xmlns:a16="http://schemas.microsoft.com/office/drawing/2014/main" id="{6CE566F8-DB9B-206A-6653-36CEC19A0FE9}"/>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2251970" y="3762121"/>
            <a:ext cx="2050742" cy="1303247"/>
          </a:xfrm>
          <a:prstGeom prst="rect">
            <a:avLst/>
          </a:prstGeom>
        </p:spPr>
      </p:pic>
      <p:pic>
        <p:nvPicPr>
          <p:cNvPr id="56" name="Picture 55" descr="A school lunch menu with a white background&#10;&#10;Description automatically generated">
            <a:extLst>
              <a:ext uri="{FF2B5EF4-FFF2-40B4-BE49-F238E27FC236}">
                <a16:creationId xmlns:a16="http://schemas.microsoft.com/office/drawing/2014/main" id="{DAD2F9C1-BBF7-B0FF-02C0-EB79090BFF9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8846" t="28817" r="10144" b="28767"/>
          <a:stretch/>
        </p:blipFill>
        <p:spPr>
          <a:xfrm>
            <a:off x="2103820" y="1727825"/>
            <a:ext cx="4882130" cy="3408288"/>
          </a:xfrm>
          <a:prstGeom prst="rect">
            <a:avLst/>
          </a:prstGeom>
          <a:ln>
            <a:solidFill>
              <a:schemeClr val="tx1"/>
            </a:solidFill>
          </a:ln>
        </p:spPr>
      </p:pic>
      <p:sp>
        <p:nvSpPr>
          <p:cNvPr id="37" name="TextBox 36">
            <a:extLst>
              <a:ext uri="{FF2B5EF4-FFF2-40B4-BE49-F238E27FC236}">
                <a16:creationId xmlns:a16="http://schemas.microsoft.com/office/drawing/2014/main" id="{E9BFF1DB-F580-B603-1422-06CD771A8B25}"/>
              </a:ext>
            </a:extLst>
          </p:cNvPr>
          <p:cNvSpPr txBox="1"/>
          <p:nvPr/>
        </p:nvSpPr>
        <p:spPr>
          <a:xfrm>
            <a:off x="9679204"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nvGrpSpPr>
          <p:cNvPr id="11" name="Group 10">
            <a:extLst>
              <a:ext uri="{FF2B5EF4-FFF2-40B4-BE49-F238E27FC236}">
                <a16:creationId xmlns:a16="http://schemas.microsoft.com/office/drawing/2014/main" id="{73CD731F-4B11-913E-98D6-F7DAA97E6E2B}"/>
              </a:ext>
            </a:extLst>
          </p:cNvPr>
          <p:cNvGrpSpPr/>
          <p:nvPr/>
        </p:nvGrpSpPr>
        <p:grpSpPr>
          <a:xfrm>
            <a:off x="7548913" y="3101864"/>
            <a:ext cx="2633177" cy="4419773"/>
            <a:chOff x="1447693" y="89808"/>
            <a:chExt cx="4586287" cy="6606474"/>
          </a:xfrm>
        </p:grpSpPr>
        <p:sp>
          <p:nvSpPr>
            <p:cNvPr id="12" name="Freeform: Shape 11">
              <a:extLst>
                <a:ext uri="{FF2B5EF4-FFF2-40B4-BE49-F238E27FC236}">
                  <a16:creationId xmlns:a16="http://schemas.microsoft.com/office/drawing/2014/main" id="{CCE0E1FD-0E7C-CECE-ED7D-389B89EB103B}"/>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5E5155-B8A8-9B74-08DD-03F2E7415057}"/>
                </a:ext>
              </a:extLst>
            </p:cNvPr>
            <p:cNvGrpSpPr/>
            <p:nvPr/>
          </p:nvGrpSpPr>
          <p:grpSpPr>
            <a:xfrm rot="3000217" flipH="1">
              <a:off x="3980083" y="3608701"/>
              <a:ext cx="1371722" cy="814893"/>
              <a:chOff x="180080" y="2974010"/>
              <a:chExt cx="2644848" cy="1571213"/>
            </a:xfrm>
          </p:grpSpPr>
          <p:sp>
            <p:nvSpPr>
              <p:cNvPr id="50" name="Freeform: Shape 49">
                <a:extLst>
                  <a:ext uri="{FF2B5EF4-FFF2-40B4-BE49-F238E27FC236}">
                    <a16:creationId xmlns:a16="http://schemas.microsoft.com/office/drawing/2014/main" id="{121CFAD5-983B-DA38-3BCC-AF468D7969B8}"/>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49BBE1C0-479D-EAD0-E075-83BF4632F3EB}"/>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Shape 13">
              <a:extLst>
                <a:ext uri="{FF2B5EF4-FFF2-40B4-BE49-F238E27FC236}">
                  <a16:creationId xmlns:a16="http://schemas.microsoft.com/office/drawing/2014/main" id="{B31E23BB-B9AA-77D6-B9E2-DEFF438463FD}"/>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4D7465C-A67F-DF9B-621D-97E41FC427B1}"/>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284B90E7-7CCF-6D74-0BD8-A3FF93B255A6}"/>
                </a:ext>
              </a:extLst>
            </p:cNvPr>
            <p:cNvGrpSpPr/>
            <p:nvPr/>
          </p:nvGrpSpPr>
          <p:grpSpPr>
            <a:xfrm rot="18599783">
              <a:off x="1870401" y="3564306"/>
              <a:ext cx="1371722" cy="814893"/>
              <a:chOff x="180080" y="2974010"/>
              <a:chExt cx="2644848" cy="1571213"/>
            </a:xfrm>
          </p:grpSpPr>
          <p:sp>
            <p:nvSpPr>
              <p:cNvPr id="48" name="Freeform: Shape 47">
                <a:extLst>
                  <a:ext uri="{FF2B5EF4-FFF2-40B4-BE49-F238E27FC236}">
                    <a16:creationId xmlns:a16="http://schemas.microsoft.com/office/drawing/2014/main" id="{DF94DF38-8D31-A4FB-D1BB-191398D4826D}"/>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B541B62-97CC-8525-4A2D-8DDBB1770040}"/>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655F654B-7F10-4972-11FE-A3321DCD641D}"/>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9F2E2A3-C5B2-80BD-3BC9-F251EC86C3BF}"/>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42DCB84-4983-192B-CC7F-E97CC505D453}"/>
                </a:ext>
              </a:extLst>
            </p:cNvPr>
            <p:cNvGrpSpPr/>
            <p:nvPr/>
          </p:nvGrpSpPr>
          <p:grpSpPr>
            <a:xfrm>
              <a:off x="2895053" y="4746730"/>
              <a:ext cx="173085" cy="556529"/>
              <a:chOff x="606929" y="8546302"/>
              <a:chExt cx="333729" cy="1073057"/>
            </a:xfrm>
          </p:grpSpPr>
          <p:sp>
            <p:nvSpPr>
              <p:cNvPr id="46" name="Freeform: Shape 45">
                <a:extLst>
                  <a:ext uri="{FF2B5EF4-FFF2-40B4-BE49-F238E27FC236}">
                    <a16:creationId xmlns:a16="http://schemas.microsoft.com/office/drawing/2014/main" id="{05C85A84-110E-3A23-7A6D-6B9670FD5708}"/>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D673940D-3829-B8BC-DC68-4789993C5FB8}"/>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3CCE3D8-DFB9-3FE6-F501-2573FCAF29C5}"/>
                </a:ext>
              </a:extLst>
            </p:cNvPr>
            <p:cNvGrpSpPr/>
            <p:nvPr/>
          </p:nvGrpSpPr>
          <p:grpSpPr>
            <a:xfrm flipH="1">
              <a:off x="3594407" y="5648634"/>
              <a:ext cx="848452" cy="1047648"/>
              <a:chOff x="4467581" y="8456186"/>
              <a:chExt cx="1635919" cy="2019994"/>
            </a:xfrm>
          </p:grpSpPr>
          <p:sp>
            <p:nvSpPr>
              <p:cNvPr id="44" name="Freeform: Shape 43">
                <a:extLst>
                  <a:ext uri="{FF2B5EF4-FFF2-40B4-BE49-F238E27FC236}">
                    <a16:creationId xmlns:a16="http://schemas.microsoft.com/office/drawing/2014/main" id="{CE8D4088-6BEB-D209-7EE3-C1C1B9AABDE9}"/>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D7ECC51-5B24-F892-0CBC-75D5595E264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AFB0893-403A-1163-104A-1F420C3E78C3}"/>
                </a:ext>
              </a:extLst>
            </p:cNvPr>
            <p:cNvGrpSpPr/>
            <p:nvPr/>
          </p:nvGrpSpPr>
          <p:grpSpPr>
            <a:xfrm>
              <a:off x="2358114" y="5621810"/>
              <a:ext cx="850619" cy="1047648"/>
              <a:chOff x="1203671" y="7379860"/>
              <a:chExt cx="1640099" cy="2019994"/>
            </a:xfrm>
          </p:grpSpPr>
          <p:sp>
            <p:nvSpPr>
              <p:cNvPr id="42" name="Freeform: Shape 41">
                <a:extLst>
                  <a:ext uri="{FF2B5EF4-FFF2-40B4-BE49-F238E27FC236}">
                    <a16:creationId xmlns:a16="http://schemas.microsoft.com/office/drawing/2014/main" id="{44E84C42-AFC1-6133-E3E2-0A7F065E771F}"/>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91CD4DD-E12B-2BCF-3A3D-2DDD22B15AD4}"/>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127699F-07E5-B85C-4101-EA31C646495B}"/>
                </a:ext>
              </a:extLst>
            </p:cNvPr>
            <p:cNvGrpSpPr/>
            <p:nvPr/>
          </p:nvGrpSpPr>
          <p:grpSpPr>
            <a:xfrm>
              <a:off x="2952993" y="4345234"/>
              <a:ext cx="1116001" cy="417839"/>
              <a:chOff x="1957457" y="4114024"/>
              <a:chExt cx="2151787" cy="805645"/>
            </a:xfrm>
          </p:grpSpPr>
          <p:sp>
            <p:nvSpPr>
              <p:cNvPr id="36" name="Freeform: Shape 35">
                <a:extLst>
                  <a:ext uri="{FF2B5EF4-FFF2-40B4-BE49-F238E27FC236}">
                    <a16:creationId xmlns:a16="http://schemas.microsoft.com/office/drawing/2014/main" id="{6120BF5C-22E1-9F79-4650-3EEFE74B0C50}"/>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C12A71A-0DCD-EEEF-BC8F-3F96DA703A3D}"/>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BB58A24-542F-DB20-0727-B4F0FB5DF44A}"/>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lose up of a sign&#10;&#10;Description generated with high confidence">
                <a:extLst>
                  <a:ext uri="{FF2B5EF4-FFF2-40B4-BE49-F238E27FC236}">
                    <a16:creationId xmlns:a16="http://schemas.microsoft.com/office/drawing/2014/main" id="{1A16CFAA-276C-5BAB-ED55-33095C89E4B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6" name="Group 25">
              <a:extLst>
                <a:ext uri="{FF2B5EF4-FFF2-40B4-BE49-F238E27FC236}">
                  <a16:creationId xmlns:a16="http://schemas.microsoft.com/office/drawing/2014/main" id="{825C0592-ED56-012B-F9A5-B8E477D0F78A}"/>
                </a:ext>
              </a:extLst>
            </p:cNvPr>
            <p:cNvGrpSpPr/>
            <p:nvPr/>
          </p:nvGrpSpPr>
          <p:grpSpPr>
            <a:xfrm rot="21337167">
              <a:off x="1447693" y="89808"/>
              <a:ext cx="4586287" cy="3967172"/>
              <a:chOff x="1447693" y="89808"/>
              <a:chExt cx="4586287" cy="3967172"/>
            </a:xfrm>
          </p:grpSpPr>
          <p:grpSp>
            <p:nvGrpSpPr>
              <p:cNvPr id="27" name="Group 26">
                <a:extLst>
                  <a:ext uri="{FF2B5EF4-FFF2-40B4-BE49-F238E27FC236}">
                    <a16:creationId xmlns:a16="http://schemas.microsoft.com/office/drawing/2014/main" id="{8378F272-77B4-3C22-D30B-574684F4E581}"/>
                  </a:ext>
                </a:extLst>
              </p:cNvPr>
              <p:cNvGrpSpPr/>
              <p:nvPr/>
            </p:nvGrpSpPr>
            <p:grpSpPr>
              <a:xfrm>
                <a:off x="1447693" y="89808"/>
                <a:ext cx="4586287" cy="3809999"/>
                <a:chOff x="1879450" y="299358"/>
                <a:chExt cx="4586287" cy="3809999"/>
              </a:xfrm>
            </p:grpSpPr>
            <p:sp>
              <p:nvSpPr>
                <p:cNvPr id="29" name="Oval 28">
                  <a:extLst>
                    <a:ext uri="{FF2B5EF4-FFF2-40B4-BE49-F238E27FC236}">
                      <a16:creationId xmlns:a16="http://schemas.microsoft.com/office/drawing/2014/main" id="{4A5AD403-DFA6-BB7C-9576-9DB62F368792}"/>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FEB0B09-B291-A3C8-3BAD-3C98F5EEB9CF}"/>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9A727E3-4211-678E-32AA-F073EA7BB82C}"/>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9">
                  <a:extLst>
                    <a:ext uri="{FF2B5EF4-FFF2-40B4-BE49-F238E27FC236}">
                      <a16:creationId xmlns:a16="http://schemas.microsoft.com/office/drawing/2014/main" id="{446CF3FC-5038-566C-6EA8-3E5D6E672E39}"/>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9">
                  <a:extLst>
                    <a:ext uri="{FF2B5EF4-FFF2-40B4-BE49-F238E27FC236}">
                      <a16:creationId xmlns:a16="http://schemas.microsoft.com/office/drawing/2014/main" id="{D0FA6C49-1A62-E205-8B2E-52F8CA848D76}"/>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875E546-0424-3961-8E68-31811A747AFB}"/>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FB4C875A-6751-A851-610C-17D6F8EEF2F1}"/>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35A033F5-60CF-0A4F-2C88-7A3A4B182DCB}"/>
              </a:ext>
            </a:extLst>
          </p:cNvPr>
          <p:cNvSpPr txBox="1"/>
          <p:nvPr/>
        </p:nvSpPr>
        <p:spPr>
          <a:xfrm rot="20274142">
            <a:off x="2119216" y="2010689"/>
            <a:ext cx="1486144" cy="769441"/>
          </a:xfrm>
          <a:prstGeom prst="rect">
            <a:avLst/>
          </a:prstGeom>
          <a:noFill/>
        </p:spPr>
        <p:txBody>
          <a:bodyPr wrap="square">
            <a:spAutoFit/>
          </a:bodyPr>
          <a:lstStyle/>
          <a:p>
            <a:pPr algn="ctr"/>
            <a:r>
              <a:rPr lang="en-US" sz="44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Or =</a:t>
            </a:r>
            <a:endParaRPr lang="en-US" sz="4400" dirty="0"/>
          </a:p>
        </p:txBody>
      </p:sp>
      <p:sp>
        <p:nvSpPr>
          <p:cNvPr id="5" name="TextBox 4">
            <a:extLst>
              <a:ext uri="{FF2B5EF4-FFF2-40B4-BE49-F238E27FC236}">
                <a16:creationId xmlns:a16="http://schemas.microsoft.com/office/drawing/2014/main" id="{4E1567B1-716A-C277-7719-EA2726086C42}"/>
              </a:ext>
            </a:extLst>
          </p:cNvPr>
          <p:cNvSpPr txBox="1"/>
          <p:nvPr/>
        </p:nvSpPr>
        <p:spPr>
          <a:xfrm rot="895362">
            <a:off x="4664703" y="2474219"/>
            <a:ext cx="2243333" cy="1323439"/>
          </a:xfrm>
          <a:prstGeom prst="rect">
            <a:avLst/>
          </a:prstGeom>
          <a:noFill/>
        </p:spPr>
        <p:txBody>
          <a:bodyPr wrap="square">
            <a:spAutoFit/>
          </a:bodyPr>
          <a:lstStyle/>
          <a:p>
            <a:r>
              <a:rPr lang="en-US" sz="40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&amp;, </a:t>
            </a:r>
            <a:r>
              <a:rPr lang="en-US" sz="4000" b="1" dirty="0" err="1">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And/Or</a:t>
            </a:r>
            <a:r>
              <a:rPr lang="en-US" sz="40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 =</a:t>
            </a:r>
            <a:endParaRPr lang="en-US" sz="4000" dirty="0"/>
          </a:p>
        </p:txBody>
      </p:sp>
      <p:sp>
        <p:nvSpPr>
          <p:cNvPr id="6" name="TextBox 5">
            <a:extLst>
              <a:ext uri="{FF2B5EF4-FFF2-40B4-BE49-F238E27FC236}">
                <a16:creationId xmlns:a16="http://schemas.microsoft.com/office/drawing/2014/main" id="{06C673CE-5E5B-2747-6389-DE261274E660}"/>
              </a:ext>
            </a:extLst>
          </p:cNvPr>
          <p:cNvSpPr txBox="1"/>
          <p:nvPr/>
        </p:nvSpPr>
        <p:spPr>
          <a:xfrm rot="21183444">
            <a:off x="2307653" y="3433348"/>
            <a:ext cx="2330233" cy="630942"/>
          </a:xfrm>
          <a:prstGeom prst="rect">
            <a:avLst/>
          </a:prstGeom>
          <a:noFill/>
        </p:spPr>
        <p:txBody>
          <a:bodyPr wrap="square">
            <a:spAutoFit/>
          </a:bodyPr>
          <a:lstStyle/>
          <a:p>
            <a:r>
              <a:rPr lang="en-US" sz="35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Optional =</a:t>
            </a:r>
            <a:endParaRPr lang="en-US" sz="3500" dirty="0"/>
          </a:p>
        </p:txBody>
      </p:sp>
      <p:sp>
        <p:nvSpPr>
          <p:cNvPr id="7" name="TextBox 6">
            <a:extLst>
              <a:ext uri="{FF2B5EF4-FFF2-40B4-BE49-F238E27FC236}">
                <a16:creationId xmlns:a16="http://schemas.microsoft.com/office/drawing/2014/main" id="{61AE52EF-763E-D355-919E-CE6DC9D2BA16}"/>
              </a:ext>
            </a:extLst>
          </p:cNvPr>
          <p:cNvSpPr txBox="1"/>
          <p:nvPr/>
        </p:nvSpPr>
        <p:spPr>
          <a:xfrm>
            <a:off x="2404737" y="4200447"/>
            <a:ext cx="747320" cy="1446550"/>
          </a:xfrm>
          <a:prstGeom prst="rect">
            <a:avLst/>
          </a:prstGeom>
          <a:noFill/>
        </p:spPr>
        <p:txBody>
          <a:bodyPr wrap="none" rtlCol="0">
            <a:spAutoFit/>
          </a:bodyPr>
          <a:lstStyle/>
          <a:p>
            <a:r>
              <a:rPr lang="en-US" sz="8800" dirty="0">
                <a:effectLst>
                  <a:outerShdw blurRad="38100" dist="38100" dir="2700000" algn="tl">
                    <a:srgbClr val="000000">
                      <a:alpha val="43137"/>
                    </a:srgbClr>
                  </a:outerShdw>
                </a:effectLst>
              </a:rPr>
              <a:t>*</a:t>
            </a:r>
          </a:p>
        </p:txBody>
      </p:sp>
      <p:grpSp>
        <p:nvGrpSpPr>
          <p:cNvPr id="10" name="Group 9">
            <a:extLst>
              <a:ext uri="{FF2B5EF4-FFF2-40B4-BE49-F238E27FC236}">
                <a16:creationId xmlns:a16="http://schemas.microsoft.com/office/drawing/2014/main" id="{A64A3ABA-BE76-B8FC-FEE7-ADDAB6C95744}"/>
              </a:ext>
            </a:extLst>
          </p:cNvPr>
          <p:cNvGrpSpPr/>
          <p:nvPr/>
        </p:nvGrpSpPr>
        <p:grpSpPr>
          <a:xfrm rot="19887151">
            <a:off x="3504857" y="2037339"/>
            <a:ext cx="1303312" cy="1569660"/>
            <a:chOff x="6693338" y="2571725"/>
            <a:chExt cx="1303312" cy="1569660"/>
          </a:xfrm>
        </p:grpSpPr>
        <p:sp>
          <p:nvSpPr>
            <p:cNvPr id="8" name="TextBox 7">
              <a:extLst>
                <a:ext uri="{FF2B5EF4-FFF2-40B4-BE49-F238E27FC236}">
                  <a16:creationId xmlns:a16="http://schemas.microsoft.com/office/drawing/2014/main" id="{97A99C5D-B339-5246-3A18-C687593AFDD3}"/>
                </a:ext>
              </a:extLst>
            </p:cNvPr>
            <p:cNvSpPr txBox="1"/>
            <p:nvPr/>
          </p:nvSpPr>
          <p:spPr>
            <a:xfrm>
              <a:off x="6693338"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sp>
          <p:nvSpPr>
            <p:cNvPr id="9" name="TextBox 8">
              <a:extLst>
                <a:ext uri="{FF2B5EF4-FFF2-40B4-BE49-F238E27FC236}">
                  <a16:creationId xmlns:a16="http://schemas.microsoft.com/office/drawing/2014/main" id="{98A96876-390A-2380-7E00-893A56B4B32B}"/>
                </a:ext>
              </a:extLst>
            </p:cNvPr>
            <p:cNvSpPr txBox="1"/>
            <p:nvPr/>
          </p:nvSpPr>
          <p:spPr>
            <a:xfrm>
              <a:off x="7198033"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grpSp>
      <p:sp>
        <p:nvSpPr>
          <p:cNvPr id="18" name="TextBox 17">
            <a:extLst>
              <a:ext uri="{FF2B5EF4-FFF2-40B4-BE49-F238E27FC236}">
                <a16:creationId xmlns:a16="http://schemas.microsoft.com/office/drawing/2014/main" id="{2552C515-478D-4D35-F45A-7A126F248D7F}"/>
              </a:ext>
            </a:extLst>
          </p:cNvPr>
          <p:cNvSpPr txBox="1"/>
          <p:nvPr/>
        </p:nvSpPr>
        <p:spPr>
          <a:xfrm rot="21100737">
            <a:off x="4067965" y="3960089"/>
            <a:ext cx="1231427" cy="1061829"/>
          </a:xfrm>
          <a:prstGeom prst="rect">
            <a:avLst/>
          </a:prstGeom>
          <a:noFill/>
        </p:spPr>
        <p:txBody>
          <a:bodyPr wrap="square" rtlCol="0">
            <a:spAutoFit/>
          </a:bodyPr>
          <a:lstStyle/>
          <a:p>
            <a:r>
              <a:rPr lang="en-US" sz="6300" b="1" dirty="0">
                <a:solidFill>
                  <a:srgbClr val="00B050"/>
                </a:solidFill>
                <a:effectLst>
                  <a:outerShdw blurRad="38100" dist="38100" dir="2700000" algn="tl">
                    <a:srgbClr val="000000">
                      <a:alpha val="43137"/>
                    </a:srgbClr>
                  </a:outerShdw>
                </a:effectLst>
              </a:rPr>
              <a:t>V</a:t>
            </a: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1524000" y="404227"/>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Key Words &amp; Symbols</a:t>
            </a:r>
          </a:p>
        </p:txBody>
      </p:sp>
      <p:sp>
        <p:nvSpPr>
          <p:cNvPr id="34" name="Title 1">
            <a:extLst>
              <a:ext uri="{FF2B5EF4-FFF2-40B4-BE49-F238E27FC236}">
                <a16:creationId xmlns:a16="http://schemas.microsoft.com/office/drawing/2014/main" id="{A76D1947-67F8-86D0-C437-B46ED03E3FD7}"/>
              </a:ext>
            </a:extLst>
          </p:cNvPr>
          <p:cNvSpPr txBox="1">
            <a:spLocks/>
          </p:cNvSpPr>
          <p:nvPr/>
        </p:nvSpPr>
        <p:spPr>
          <a:xfrm>
            <a:off x="7451398" y="1470032"/>
            <a:ext cx="2882434" cy="1551849"/>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a:solidFill>
                    <a:schemeClr val="bg1">
                      <a:lumMod val="50000"/>
                    </a:schemeClr>
                  </a:solidFill>
                </a:ln>
                <a:solidFill>
                  <a:schemeClr val="bg1"/>
                </a:solidFill>
                <a:latin typeface="Berlin Sans FB Demi" panose="020E0802020502020306" pitchFamily="34" charset="0"/>
              </a:rPr>
              <a:t>What Does This All Mean?</a:t>
            </a:r>
          </a:p>
        </p:txBody>
      </p:sp>
    </p:spTree>
    <p:extLst>
      <p:ext uri="{BB962C8B-B14F-4D97-AF65-F5344CB8AC3E}">
        <p14:creationId xmlns:p14="http://schemas.microsoft.com/office/powerpoint/2010/main" val="873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up)">
                                      <p:cBhvr>
                                        <p:cTn id="8" dur="1000"/>
                                        <p:tgtEl>
                                          <p:spTgt spid="11"/>
                                        </p:tgtEl>
                                      </p:cBhvr>
                                    </p:animEffect>
                                  </p:childTnLst>
                                </p:cTn>
                              </p:par>
                            </p:childTnLst>
                          </p:cTn>
                        </p:par>
                        <p:par>
                          <p:cTn id="9" fill="hold">
                            <p:stCondLst>
                              <p:cond delay="1000"/>
                            </p:stCondLst>
                            <p:childTnLst>
                              <p:par>
                                <p:cTn id="10" presetID="47"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6" presetClass="emph" presetSubtype="0" fill="hold" grpId="0"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par>
                          <p:cTn id="19" fill="hold">
                            <p:stCondLst>
                              <p:cond delay="2500"/>
                            </p:stCondLst>
                            <p:childTnLst>
                              <p:par>
                                <p:cTn id="20" presetID="26" presetClass="emph" presetSubtype="0" fill="hold" nodeType="after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par>
                          <p:cTn id="23" fill="hold">
                            <p:stCondLst>
                              <p:cond delay="3000"/>
                            </p:stCondLst>
                            <p:childTnLst>
                              <p:par>
                                <p:cTn id="24" presetID="26" presetClass="emph" presetSubtype="0" fill="hold" grpId="0" nodeType="after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par>
                          <p:cTn id="27" fill="hold">
                            <p:stCondLst>
                              <p:cond delay="3500"/>
                            </p:stCondLst>
                            <p:childTnLst>
                              <p:par>
                                <p:cTn id="28" presetID="26" presetClass="emph" presetSubtype="0" fill="hold" grpId="0" nodeType="after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par>
                          <p:cTn id="31" fill="hold">
                            <p:stCondLst>
                              <p:cond delay="4000"/>
                            </p:stCondLst>
                            <p:childTnLst>
                              <p:par>
                                <p:cTn id="32" presetID="26" presetClass="emph" presetSubtype="0" fill="hold" grpId="0" nodeType="after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par>
                          <p:cTn id="35" fill="hold">
                            <p:stCondLst>
                              <p:cond delay="4500"/>
                            </p:stCondLst>
                            <p:childTnLst>
                              <p:par>
                                <p:cTn id="36" presetID="26" presetClass="emph" presetSubtype="0" fill="hold" grpId="0" nodeType="afterEffect">
                                  <p:stCondLst>
                                    <p:cond delay="0"/>
                                  </p:stCondLst>
                                  <p:childTnLst>
                                    <p:animEffect transition="out" filter="fade">
                                      <p:cBhvr>
                                        <p:cTn id="37" dur="500" tmFilter="0, 0; .2, .5; .8, .5; 1, 0"/>
                                        <p:tgtEl>
                                          <p:spTgt spid="18"/>
                                        </p:tgtEl>
                                      </p:cBhvr>
                                    </p:animEffect>
                                    <p:animScale>
                                      <p:cBhvr>
                                        <p:cTn id="38"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EEBAA412-81DC-E7FD-67C8-0A88574C00C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7" name="TextBox 36">
            <a:extLst>
              <a:ext uri="{FF2B5EF4-FFF2-40B4-BE49-F238E27FC236}">
                <a16:creationId xmlns:a16="http://schemas.microsoft.com/office/drawing/2014/main" id="{E9BFF1DB-F580-B603-1422-06CD771A8B25}"/>
              </a:ext>
            </a:extLst>
          </p:cNvPr>
          <p:cNvSpPr txBox="1"/>
          <p:nvPr/>
        </p:nvSpPr>
        <p:spPr>
          <a:xfrm>
            <a:off x="9679204"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1524000" y="74826"/>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ln>
                  <a:solidFill>
                    <a:schemeClr val="bg1">
                      <a:lumMod val="50000"/>
                    </a:schemeClr>
                  </a:solidFill>
                </a:ln>
                <a:solidFill>
                  <a:schemeClr val="bg1"/>
                </a:solidFill>
                <a:latin typeface="Berlin Sans FB Demi" panose="020E0802020502020306" pitchFamily="34" charset="0"/>
              </a:rPr>
              <a:t>Key Words &amp; </a:t>
            </a:r>
            <a:r>
              <a:rPr lang="en-US" sz="5000" b="1" dirty="0">
                <a:ln>
                  <a:solidFill>
                    <a:schemeClr val="bg1">
                      <a:lumMod val="50000"/>
                    </a:schemeClr>
                  </a:solidFill>
                </a:ln>
                <a:solidFill>
                  <a:schemeClr val="bg1"/>
                </a:solidFill>
                <a:latin typeface="Berlin Sans FB Demi" panose="020E0802020502020306" pitchFamily="34" charset="0"/>
              </a:rPr>
              <a:t>Symbols</a:t>
            </a:r>
          </a:p>
          <a:p>
            <a:pPr algn="ctr"/>
            <a:r>
              <a:rPr lang="en-US" sz="5200" b="1" dirty="0">
                <a:ln>
                  <a:solidFill>
                    <a:schemeClr val="bg1">
                      <a:lumMod val="50000"/>
                    </a:schemeClr>
                  </a:solidFill>
                </a:ln>
                <a:solidFill>
                  <a:schemeClr val="bg1"/>
                </a:solidFill>
                <a:latin typeface="Berlin Sans FB Demi" panose="020E0802020502020306" pitchFamily="34" charset="0"/>
              </a:rPr>
              <a:t>Tip Sheet</a:t>
            </a:r>
          </a:p>
        </p:txBody>
      </p:sp>
      <p:graphicFrame>
        <p:nvGraphicFramePr>
          <p:cNvPr id="4" name="Table 3">
            <a:extLst>
              <a:ext uri="{FF2B5EF4-FFF2-40B4-BE49-F238E27FC236}">
                <a16:creationId xmlns:a16="http://schemas.microsoft.com/office/drawing/2014/main" id="{92F98AC9-2570-02DE-FD52-E655C65556E6}"/>
              </a:ext>
            </a:extLst>
          </p:cNvPr>
          <p:cNvGraphicFramePr>
            <a:graphicFrameLocks noGrp="1"/>
          </p:cNvGraphicFramePr>
          <p:nvPr>
            <p:extLst>
              <p:ext uri="{D42A27DB-BD31-4B8C-83A1-F6EECF244321}">
                <p14:modId xmlns:p14="http://schemas.microsoft.com/office/powerpoint/2010/main" val="2774777338"/>
              </p:ext>
            </p:extLst>
          </p:nvPr>
        </p:nvGraphicFramePr>
        <p:xfrm>
          <a:off x="1883664" y="1586997"/>
          <a:ext cx="8424672" cy="4785795"/>
        </p:xfrm>
        <a:graphic>
          <a:graphicData uri="http://schemas.openxmlformats.org/drawingml/2006/table">
            <a:tbl>
              <a:tblPr firstRow="1" bandRow="1">
                <a:tableStyleId>{073A0DAA-6AF3-43AB-8588-CEC1D06C72B9}</a:tableStyleId>
              </a:tblPr>
              <a:tblGrid>
                <a:gridCol w="1511808">
                  <a:extLst>
                    <a:ext uri="{9D8B030D-6E8A-4147-A177-3AD203B41FA5}">
                      <a16:colId xmlns:a16="http://schemas.microsoft.com/office/drawing/2014/main" val="2431550824"/>
                    </a:ext>
                  </a:extLst>
                </a:gridCol>
                <a:gridCol w="6912864">
                  <a:extLst>
                    <a:ext uri="{9D8B030D-6E8A-4147-A177-3AD203B41FA5}">
                      <a16:colId xmlns:a16="http://schemas.microsoft.com/office/drawing/2014/main" val="2836638957"/>
                    </a:ext>
                  </a:extLst>
                </a:gridCol>
              </a:tblGrid>
              <a:tr h="376498">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WORD OR 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340642">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40642">
                <a:tc>
                  <a:txBody>
                    <a:bodyPr/>
                    <a:lstStyle/>
                    <a:p>
                      <a:pPr algn="ctr"/>
                      <a:r>
                        <a:rPr lang="en-US" sz="1800" b="1">
                          <a:latin typeface="Calibri" panose="020F0502020204030204" pitchFamily="34" charset="0"/>
                          <a:ea typeface="Calibri" panose="020F0502020204030204" pitchFamily="34" charset="0"/>
                          <a:cs typeface="Calibri" panose="020F0502020204030204" pitchFamily="34" charset="0"/>
                        </a:rPr>
                        <a:t>WITH or </a:t>
                      </a:r>
                      <a:r>
                        <a:rPr lang="en-US" sz="1800" b="1" dirty="0">
                          <a:latin typeface="Calibri" panose="020F0502020204030204" pitchFamily="34" charset="0"/>
                          <a:ea typeface="Calibri" panose="020F0502020204030204" pitchFamily="34" charset="0"/>
                          <a:cs typeface="Calibri" panose="020F050202020403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69150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OPTIONAL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899160">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1" dirty="0">
                          <a:latin typeface="Calibri" panose="020F0502020204030204" pitchFamily="34" charset="0"/>
                          <a:ea typeface="Calibri" panose="020F0502020204030204" pitchFamily="34" charset="0"/>
                          <a:cs typeface="Calibri" panose="020F0502020204030204" pitchFamily="34" charset="0"/>
                        </a:rPr>
                        <a:t>Fresh Topping: </a:t>
                      </a:r>
                      <a:r>
                        <a:rPr lang="en-US" sz="18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800" b="1"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82593">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Manager’s Choice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82593">
                <a:tc>
                  <a:txBody>
                    <a:bodyPr/>
                    <a:lstStyle/>
                    <a:p>
                      <a:pPr algn="ctr"/>
                      <a:r>
                        <a:rPr lang="en-US" sz="1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AND/OR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Tree>
    <p:extLst>
      <p:ext uri="{BB962C8B-B14F-4D97-AF65-F5344CB8AC3E}">
        <p14:creationId xmlns:p14="http://schemas.microsoft.com/office/powerpoint/2010/main" val="214084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C9E6E27D-159C-EDF4-8B0E-ADF2A0F5145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7260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09764" y="78361"/>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 &amp;</a:t>
            </a:r>
          </a:p>
        </p:txBody>
      </p:sp>
      <p:sp>
        <p:nvSpPr>
          <p:cNvPr id="8" name="TextBox 7">
            <a:extLst>
              <a:ext uri="{FF2B5EF4-FFF2-40B4-BE49-F238E27FC236}">
                <a16:creationId xmlns:a16="http://schemas.microsoft.com/office/drawing/2014/main" id="{3B3BD631-834C-F7C6-154A-F30455FECC19}"/>
              </a:ext>
            </a:extLst>
          </p:cNvPr>
          <p:cNvSpPr txBox="1"/>
          <p:nvPr/>
        </p:nvSpPr>
        <p:spPr>
          <a:xfrm>
            <a:off x="656216" y="1055373"/>
            <a:ext cx="10972800" cy="1077218"/>
          </a:xfrm>
          <a:prstGeom prst="rect">
            <a:avLst/>
          </a:prstGeom>
          <a:noFill/>
        </p:spPr>
        <p:txBody>
          <a:bodyPr wrap="square" rtlCol="0">
            <a:spAutoFit/>
          </a:bodyPr>
          <a:lstStyle/>
          <a:p>
            <a:pPr algn="ctr"/>
            <a:r>
              <a:rPr lang="en-US" sz="3200" dirty="0">
                <a:solidFill>
                  <a:schemeClr val="bg1"/>
                </a:solidFill>
              </a:rPr>
              <a:t>“&amp;” indicates side item and entrée </a:t>
            </a:r>
            <a:r>
              <a:rPr lang="en-US" sz="3200" b="1" dirty="0">
                <a:solidFill>
                  <a:schemeClr val="bg1"/>
                </a:solidFill>
              </a:rPr>
              <a:t>are</a:t>
            </a:r>
            <a:r>
              <a:rPr lang="en-US" sz="3200" dirty="0">
                <a:solidFill>
                  <a:schemeClr val="bg1"/>
                </a:solidFill>
              </a:rPr>
              <a:t> bundled and served together. </a:t>
            </a:r>
          </a:p>
        </p:txBody>
      </p:sp>
      <p:grpSp>
        <p:nvGrpSpPr>
          <p:cNvPr id="13" name="Group 12">
            <a:extLst>
              <a:ext uri="{FF2B5EF4-FFF2-40B4-BE49-F238E27FC236}">
                <a16:creationId xmlns:a16="http://schemas.microsoft.com/office/drawing/2014/main" id="{34B6EEAE-1786-9645-85BC-1754C6F06A39}"/>
              </a:ext>
            </a:extLst>
          </p:cNvPr>
          <p:cNvGrpSpPr/>
          <p:nvPr/>
        </p:nvGrpSpPr>
        <p:grpSpPr>
          <a:xfrm>
            <a:off x="2198860" y="4773257"/>
            <a:ext cx="8130769" cy="1618033"/>
            <a:chOff x="636568" y="5206120"/>
            <a:chExt cx="7974870"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1"/>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636568" y="5599166"/>
              <a:ext cx="1999905" cy="605399"/>
            </a:xfrm>
            <a:prstGeom prst="rect">
              <a:avLst/>
            </a:prstGeom>
            <a:noFill/>
          </p:spPr>
          <p:txBody>
            <a:bodyPr wrap="square" rtlCol="0">
              <a:spAutoFit/>
            </a:bodyPr>
            <a:lstStyle/>
            <a:p>
              <a:pPr algn="ctr"/>
              <a:r>
                <a:rPr lang="en-US" sz="1400" dirty="0">
                  <a:cs typeface="Calibri Light" panose="020F0302020204030204" pitchFamily="34" charset="0"/>
                </a:rPr>
                <a:t>Beef &amp; Cheese Taquitos (R0167) &amp; Fresh Salsa </a:t>
              </a:r>
            </a:p>
            <a:p>
              <a:pPr algn="ctr"/>
              <a:r>
                <a:rPr lang="en-US" sz="1400" dirty="0">
                  <a:cs typeface="Calibri Light" panose="020F0302020204030204" pitchFamily="34" charset="0"/>
                </a:rPr>
                <a:t>(R4613)</a:t>
              </a:r>
            </a:p>
          </p:txBody>
        </p:sp>
        <p:sp>
          <p:nvSpPr>
            <p:cNvPr id="40" name="Oval 39">
              <a:extLst>
                <a:ext uri="{FF2B5EF4-FFF2-40B4-BE49-F238E27FC236}">
                  <a16:creationId xmlns:a16="http://schemas.microsoft.com/office/drawing/2014/main" id="{D57E2CDF-210E-0CEE-ED55-3CB66EAC1B00}"/>
                </a:ext>
              </a:extLst>
            </p:cNvPr>
            <p:cNvSpPr/>
            <p:nvPr/>
          </p:nvSpPr>
          <p:spPr>
            <a:xfrm>
              <a:off x="5313649" y="5888456"/>
              <a:ext cx="202291" cy="2293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7D3A3C0-079F-9DD2-EDE6-0588755E827A}"/>
                </a:ext>
              </a:extLst>
            </p:cNvPr>
            <p:cNvSpPr/>
            <p:nvPr/>
          </p:nvSpPr>
          <p:spPr>
            <a:xfrm>
              <a:off x="1432561" y="5793430"/>
              <a:ext cx="180507" cy="1900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8" name="Table 17">
            <a:extLst>
              <a:ext uri="{FF2B5EF4-FFF2-40B4-BE49-F238E27FC236}">
                <a16:creationId xmlns:a16="http://schemas.microsoft.com/office/drawing/2014/main" id="{53CAF2FA-14EF-00FE-E9BF-42BA13A30BD7}"/>
              </a:ext>
            </a:extLst>
          </p:cNvPr>
          <p:cNvGraphicFramePr>
            <a:graphicFrameLocks noGrp="1"/>
          </p:cNvGraphicFramePr>
          <p:nvPr>
            <p:extLst>
              <p:ext uri="{D42A27DB-BD31-4B8C-83A1-F6EECF244321}">
                <p14:modId xmlns:p14="http://schemas.microsoft.com/office/powerpoint/2010/main" val="478233422"/>
              </p:ext>
            </p:extLst>
          </p:nvPr>
        </p:nvGraphicFramePr>
        <p:xfrm>
          <a:off x="4153975" y="5317042"/>
          <a:ext cx="2001219" cy="1068669"/>
        </p:xfrm>
        <a:graphic>
          <a:graphicData uri="http://schemas.openxmlformats.org/drawingml/2006/table">
            <a:tbl>
              <a:tblPr>
                <a:tableStyleId>{5C22544A-7EE6-4342-B048-85BDC9FD1C3A}</a:tableStyleId>
              </a:tblPr>
              <a:tblGrid>
                <a:gridCol w="2001219">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1400" b="0" dirty="0">
                          <a:effectLst/>
                        </a:rPr>
                        <a:t>Beef Teriyaki Dippers &amp; Carrot Rice Bowl (R5695)</a:t>
                      </a:r>
                      <a:endParaRPr lang="en-US" sz="14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
        <p:nvSpPr>
          <p:cNvPr id="19" name="Oval 18">
            <a:extLst>
              <a:ext uri="{FF2B5EF4-FFF2-40B4-BE49-F238E27FC236}">
                <a16:creationId xmlns:a16="http://schemas.microsoft.com/office/drawing/2014/main" id="{B905EC2C-72F0-6234-9BC3-1F38897B1B30}"/>
              </a:ext>
            </a:extLst>
          </p:cNvPr>
          <p:cNvSpPr/>
          <p:nvPr/>
        </p:nvSpPr>
        <p:spPr>
          <a:xfrm>
            <a:off x="5839656" y="5289145"/>
            <a:ext cx="183744" cy="2653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437853-2F8F-8C78-757A-F6FEDDF6A0D6}"/>
              </a:ext>
            </a:extLst>
          </p:cNvPr>
          <p:cNvSpPr txBox="1"/>
          <p:nvPr/>
        </p:nvSpPr>
        <p:spPr>
          <a:xfrm>
            <a:off x="6294821" y="5187907"/>
            <a:ext cx="1798945" cy="954107"/>
          </a:xfrm>
          <a:prstGeom prst="rect">
            <a:avLst/>
          </a:prstGeom>
          <a:noFill/>
        </p:spPr>
        <p:txBody>
          <a:bodyPr wrap="square">
            <a:spAutoFit/>
          </a:bodyPr>
          <a:lstStyle/>
          <a:p>
            <a:pPr algn="ctr"/>
            <a:r>
              <a:rPr lang="en-US" sz="1400" dirty="0">
                <a:solidFill>
                  <a:srgbClr val="000000"/>
                </a:solidFill>
                <a:latin typeface="Calibri" panose="020F0502020204030204" pitchFamily="34" charset="0"/>
                <a:ea typeface="Calibri" panose="020F0502020204030204" pitchFamily="34" charset="0"/>
              </a:rPr>
              <a:t>Bean &amp; Cheese Chile Relleno Burrito (R1955) &amp; Fresh Salsa</a:t>
            </a:r>
          </a:p>
          <a:p>
            <a:pPr algn="ctr"/>
            <a:r>
              <a:rPr lang="en-US" sz="1400" dirty="0">
                <a:solidFill>
                  <a:srgbClr val="000000"/>
                </a:solidFill>
                <a:latin typeface="Calibri" panose="020F0502020204030204" pitchFamily="34" charset="0"/>
                <a:ea typeface="Calibri" panose="020F0502020204030204" pitchFamily="34" charset="0"/>
              </a:rPr>
              <a:t>(R4613)</a:t>
            </a:r>
            <a:endParaRPr lang="en-US" sz="1400" dirty="0"/>
          </a:p>
        </p:txBody>
      </p:sp>
      <p:sp>
        <p:nvSpPr>
          <p:cNvPr id="23" name="TextBox 22">
            <a:extLst>
              <a:ext uri="{FF2B5EF4-FFF2-40B4-BE49-F238E27FC236}">
                <a16:creationId xmlns:a16="http://schemas.microsoft.com/office/drawing/2014/main" id="{2F5401DD-3084-FA59-E89F-FC03DACA3090}"/>
              </a:ext>
            </a:extLst>
          </p:cNvPr>
          <p:cNvSpPr txBox="1"/>
          <p:nvPr/>
        </p:nvSpPr>
        <p:spPr>
          <a:xfrm>
            <a:off x="8039968" y="5236462"/>
            <a:ext cx="2437961" cy="738664"/>
          </a:xfrm>
          <a:prstGeom prst="rect">
            <a:avLst/>
          </a:prstGeom>
          <a:noFill/>
        </p:spPr>
        <p:txBody>
          <a:bodyPr wrap="square">
            <a:spAutoFit/>
          </a:bodyPr>
          <a:lstStyle/>
          <a:p>
            <a:pPr algn="ctr"/>
            <a:r>
              <a:rPr lang="en-US" sz="1400" dirty="0">
                <a:latin typeface="Calibri" panose="020F0502020204030204" pitchFamily="34" charset="0"/>
                <a:ea typeface="Calibri" panose="020F0502020204030204" pitchFamily="34" charset="0"/>
              </a:rPr>
              <a:t>BBQ Beef Rib Patty</a:t>
            </a:r>
          </a:p>
          <a:p>
            <a:pPr algn="ctr"/>
            <a:r>
              <a:rPr lang="en-US" sz="1400" dirty="0">
                <a:latin typeface="Calibri" panose="020F0502020204030204" pitchFamily="34" charset="0"/>
                <a:ea typeface="Calibri" panose="020F0502020204030204" pitchFamily="34" charset="0"/>
              </a:rPr>
              <a:t>Sandwich with Pickles &amp; Coleslaw (R5705)</a:t>
            </a:r>
            <a:endParaRPr lang="en-US" sz="1400" dirty="0"/>
          </a:p>
        </p:txBody>
      </p:sp>
      <p:sp>
        <p:nvSpPr>
          <p:cNvPr id="24" name="Oval 23">
            <a:extLst>
              <a:ext uri="{FF2B5EF4-FFF2-40B4-BE49-F238E27FC236}">
                <a16:creationId xmlns:a16="http://schemas.microsoft.com/office/drawing/2014/main" id="{627A00C7-59E3-24BD-2D2A-9AE884017CA3}"/>
              </a:ext>
            </a:extLst>
          </p:cNvPr>
          <p:cNvSpPr/>
          <p:nvPr/>
        </p:nvSpPr>
        <p:spPr>
          <a:xfrm>
            <a:off x="9993141" y="5467248"/>
            <a:ext cx="184036" cy="2303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999309-5AC4-A6AB-3106-18B527035141}"/>
              </a:ext>
            </a:extLst>
          </p:cNvPr>
          <p:cNvSpPr/>
          <p:nvPr/>
        </p:nvSpPr>
        <p:spPr>
          <a:xfrm>
            <a:off x="3893999" y="2199976"/>
            <a:ext cx="4622856" cy="214538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721E920-D21F-9F77-7C03-59C39E900F67}"/>
              </a:ext>
            </a:extLst>
          </p:cNvPr>
          <p:cNvSpPr/>
          <p:nvPr/>
        </p:nvSpPr>
        <p:spPr>
          <a:xfrm>
            <a:off x="4295345" y="3021589"/>
            <a:ext cx="322056" cy="4616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a:extLst>
              <a:ext uri="{FF2B5EF4-FFF2-40B4-BE49-F238E27FC236}">
                <a16:creationId xmlns:a16="http://schemas.microsoft.com/office/drawing/2014/main" id="{96192BAE-7925-5256-35AF-0F9632E6E932}"/>
              </a:ext>
            </a:extLst>
          </p:cNvPr>
          <p:cNvGraphicFramePr>
            <a:graphicFrameLocks noGrp="1"/>
          </p:cNvGraphicFramePr>
          <p:nvPr>
            <p:extLst>
              <p:ext uri="{D42A27DB-BD31-4B8C-83A1-F6EECF244321}">
                <p14:modId xmlns:p14="http://schemas.microsoft.com/office/powerpoint/2010/main" val="3250126384"/>
              </p:ext>
            </p:extLst>
          </p:nvPr>
        </p:nvGraphicFramePr>
        <p:xfrm>
          <a:off x="3936922" y="2520913"/>
          <a:ext cx="4675831" cy="1463040"/>
        </p:xfrm>
        <a:graphic>
          <a:graphicData uri="http://schemas.openxmlformats.org/drawingml/2006/table">
            <a:tbl>
              <a:tblPr>
                <a:tableStyleId>{5C22544A-7EE6-4342-B048-85BDC9FD1C3A}</a:tableStyleId>
              </a:tblPr>
              <a:tblGrid>
                <a:gridCol w="4675831">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3200" b="0" dirty="0">
                          <a:effectLst/>
                        </a:rPr>
                        <a:t>Zesty Beef Chalupa, Bulk</a:t>
                      </a:r>
                    </a:p>
                    <a:p>
                      <a:pPr marL="0" marR="0" algn="ctr" fontAlgn="base">
                        <a:spcBef>
                          <a:spcPts val="0"/>
                        </a:spcBef>
                        <a:spcAft>
                          <a:spcPts val="0"/>
                        </a:spcAft>
                      </a:pPr>
                      <a:r>
                        <a:rPr lang="en-US" sz="3200" b="0" dirty="0">
                          <a:effectLst/>
                        </a:rPr>
                        <a:t>&amp; Tortilla Chips (R5699)</a:t>
                      </a:r>
                    </a:p>
                    <a:p>
                      <a:pPr marL="0" marR="0" algn="ctr" fontAlgn="base">
                        <a:spcBef>
                          <a:spcPts val="0"/>
                        </a:spcBef>
                        <a:spcAft>
                          <a:spcPts val="0"/>
                        </a:spcAft>
                      </a:pPr>
                      <a:r>
                        <a:rPr lang="en-US" sz="3200" b="0" dirty="0">
                          <a:effectLst/>
                        </a:rPr>
                        <a:t>&amp;</a:t>
                      </a:r>
                      <a:r>
                        <a:rPr lang="en-US" sz="3200" b="1" dirty="0">
                          <a:effectLst/>
                        </a:rPr>
                        <a:t> </a:t>
                      </a:r>
                      <a:r>
                        <a:rPr lang="en-US" sz="3200" b="0" dirty="0">
                          <a:effectLst/>
                        </a:rPr>
                        <a:t>Fresh Salsa (R4613) </a:t>
                      </a:r>
                      <a:endParaRPr lang="en-US" sz="32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
        <p:nvSpPr>
          <p:cNvPr id="3" name="Oval 2">
            <a:extLst>
              <a:ext uri="{FF2B5EF4-FFF2-40B4-BE49-F238E27FC236}">
                <a16:creationId xmlns:a16="http://schemas.microsoft.com/office/drawing/2014/main" id="{3BB92FF0-1B85-6593-7A74-1A973F5BD7D3}"/>
              </a:ext>
            </a:extLst>
          </p:cNvPr>
          <p:cNvSpPr/>
          <p:nvPr/>
        </p:nvSpPr>
        <p:spPr>
          <a:xfrm>
            <a:off x="4411849" y="3501420"/>
            <a:ext cx="322056" cy="4616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64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B217A3E2-8E92-DC2A-4B96-C656B4766082}"/>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5" name="TextBox 34">
            <a:extLst>
              <a:ext uri="{FF2B5EF4-FFF2-40B4-BE49-F238E27FC236}">
                <a16:creationId xmlns:a16="http://schemas.microsoft.com/office/drawing/2014/main" id="{15AF0A80-A0F0-4963-940A-E015BED7870F}"/>
              </a:ext>
            </a:extLst>
          </p:cNvPr>
          <p:cNvSpPr txBox="1"/>
          <p:nvPr/>
        </p:nvSpPr>
        <p:spPr>
          <a:xfrm>
            <a:off x="0" y="151357"/>
            <a:ext cx="12191999" cy="1015663"/>
          </a:xfrm>
          <a:prstGeom prst="rect">
            <a:avLst/>
          </a:prstGeom>
          <a:noFill/>
        </p:spPr>
        <p:txBody>
          <a:bodyPr wrap="square" rtlCol="0">
            <a:spAutoFit/>
          </a:bodyPr>
          <a:lstStyle/>
          <a:p>
            <a:pPr algn="ctr">
              <a:defRPr/>
            </a:pPr>
            <a:r>
              <a:rPr lang="en-US" sz="6000" spc="-150" dirty="0">
                <a:solidFill>
                  <a:prstClr val="white"/>
                </a:solidFill>
                <a:latin typeface="Berlin Sans FB Demi" panose="020E0802020502020306" pitchFamily="34" charset="0"/>
              </a:rPr>
              <a:t>Meal Components</a:t>
            </a:r>
          </a:p>
        </p:txBody>
      </p:sp>
      <p:pic>
        <p:nvPicPr>
          <p:cNvPr id="4" name="Picture 3" descr="A group of different fruits&#10;&#10;Description automatically generated">
            <a:extLst>
              <a:ext uri="{FF2B5EF4-FFF2-40B4-BE49-F238E27FC236}">
                <a16:creationId xmlns:a16="http://schemas.microsoft.com/office/drawing/2014/main" id="{955DA38B-B249-E600-EA7D-40C9FD75E39A}"/>
              </a:ext>
            </a:extLst>
          </p:cNvPr>
          <p:cNvPicPr>
            <a:picLocks noChangeAspect="1"/>
          </p:cNvPicPr>
          <p:nvPr/>
        </p:nvPicPr>
        <p:blipFill>
          <a:blip r:embed="rId6"/>
          <a:stretch>
            <a:fillRect/>
          </a:stretch>
        </p:blipFill>
        <p:spPr>
          <a:xfrm>
            <a:off x="1066191" y="3983576"/>
            <a:ext cx="4379502" cy="2874425"/>
          </a:xfrm>
          <a:prstGeom prst="rect">
            <a:avLst/>
          </a:prstGeom>
        </p:spPr>
      </p:pic>
      <p:pic>
        <p:nvPicPr>
          <p:cNvPr id="7" name="Picture 6" descr="A group of food on a circular surface&#10;&#10;Description automatically generated with medium confidence">
            <a:extLst>
              <a:ext uri="{FF2B5EF4-FFF2-40B4-BE49-F238E27FC236}">
                <a16:creationId xmlns:a16="http://schemas.microsoft.com/office/drawing/2014/main" id="{C9FE223B-0D7C-08FA-A219-8CFA5073F412}"/>
              </a:ext>
            </a:extLst>
          </p:cNvPr>
          <p:cNvPicPr>
            <a:picLocks noChangeAspect="1"/>
          </p:cNvPicPr>
          <p:nvPr/>
        </p:nvPicPr>
        <p:blipFill>
          <a:blip r:embed="rId7"/>
          <a:stretch>
            <a:fillRect/>
          </a:stretch>
        </p:blipFill>
        <p:spPr>
          <a:xfrm>
            <a:off x="6283562" y="1014844"/>
            <a:ext cx="3015557" cy="2986592"/>
          </a:xfrm>
          <a:prstGeom prst="rect">
            <a:avLst/>
          </a:prstGeom>
        </p:spPr>
      </p:pic>
      <p:pic>
        <p:nvPicPr>
          <p:cNvPr id="11" name="Picture 10" descr="A gold circle with food on it&#10;&#10;Description automatically generated">
            <a:extLst>
              <a:ext uri="{FF2B5EF4-FFF2-40B4-BE49-F238E27FC236}">
                <a16:creationId xmlns:a16="http://schemas.microsoft.com/office/drawing/2014/main" id="{F885391B-3805-7FE1-6577-6FA4F4810BF5}"/>
              </a:ext>
            </a:extLst>
          </p:cNvPr>
          <p:cNvPicPr>
            <a:picLocks noChangeAspect="1"/>
          </p:cNvPicPr>
          <p:nvPr/>
        </p:nvPicPr>
        <p:blipFill>
          <a:blip r:embed="rId8"/>
          <a:stretch>
            <a:fillRect/>
          </a:stretch>
        </p:blipFill>
        <p:spPr>
          <a:xfrm>
            <a:off x="2868556" y="1057094"/>
            <a:ext cx="3162118" cy="3086943"/>
          </a:xfrm>
          <a:prstGeom prst="rect">
            <a:avLst/>
          </a:prstGeom>
        </p:spPr>
      </p:pic>
      <p:pic>
        <p:nvPicPr>
          <p:cNvPr id="15" name="Picture 14" descr="A pile of vegetables on a gold plate&#10;&#10;Description automatically generated">
            <a:extLst>
              <a:ext uri="{FF2B5EF4-FFF2-40B4-BE49-F238E27FC236}">
                <a16:creationId xmlns:a16="http://schemas.microsoft.com/office/drawing/2014/main" id="{21DD30A3-7CBD-1682-5B38-219FC44CB32E}"/>
              </a:ext>
            </a:extLst>
          </p:cNvPr>
          <p:cNvPicPr>
            <a:picLocks noChangeAspect="1"/>
          </p:cNvPicPr>
          <p:nvPr/>
        </p:nvPicPr>
        <p:blipFill>
          <a:blip r:embed="rId9"/>
          <a:stretch>
            <a:fillRect/>
          </a:stretch>
        </p:blipFill>
        <p:spPr>
          <a:xfrm>
            <a:off x="4557294" y="3980960"/>
            <a:ext cx="3265914" cy="2740574"/>
          </a:xfrm>
          <a:prstGeom prst="rect">
            <a:avLst/>
          </a:prstGeom>
        </p:spPr>
      </p:pic>
      <p:pic>
        <p:nvPicPr>
          <p:cNvPr id="19" name="Picture 18">
            <a:extLst>
              <a:ext uri="{FF2B5EF4-FFF2-40B4-BE49-F238E27FC236}">
                <a16:creationId xmlns:a16="http://schemas.microsoft.com/office/drawing/2014/main" id="{744E433A-7D7F-B12B-2D4A-F0CDB8D6E487}"/>
              </a:ext>
            </a:extLst>
          </p:cNvPr>
          <p:cNvPicPr>
            <a:picLocks noChangeAspect="1"/>
          </p:cNvPicPr>
          <p:nvPr/>
        </p:nvPicPr>
        <p:blipFill>
          <a:blip r:embed="rId10"/>
          <a:srcRect/>
          <a:stretch/>
        </p:blipFill>
        <p:spPr>
          <a:xfrm>
            <a:off x="7634489" y="4029362"/>
            <a:ext cx="2813170" cy="2576769"/>
          </a:xfrm>
          <a:prstGeom prst="rect">
            <a:avLst/>
          </a:prstGeom>
        </p:spPr>
      </p:pic>
    </p:spTree>
    <p:extLst>
      <p:ext uri="{BB962C8B-B14F-4D97-AF65-F5344CB8AC3E}">
        <p14:creationId xmlns:p14="http://schemas.microsoft.com/office/powerpoint/2010/main" val="3066881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77D7B60B-FBF4-A118-A372-634E5715A8E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81200" y="75172"/>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AND/OR</a:t>
            </a:r>
          </a:p>
        </p:txBody>
      </p:sp>
      <p:sp>
        <p:nvSpPr>
          <p:cNvPr id="2" name="TextBox 1">
            <a:extLst>
              <a:ext uri="{FF2B5EF4-FFF2-40B4-BE49-F238E27FC236}">
                <a16:creationId xmlns:a16="http://schemas.microsoft.com/office/drawing/2014/main" id="{C870A485-3148-1A34-1597-34B5566CBA87}"/>
              </a:ext>
            </a:extLst>
          </p:cNvPr>
          <p:cNvSpPr txBox="1"/>
          <p:nvPr/>
        </p:nvSpPr>
        <p:spPr>
          <a:xfrm>
            <a:off x="1142104" y="1091958"/>
            <a:ext cx="9907793" cy="1077218"/>
          </a:xfrm>
          <a:prstGeom prst="rect">
            <a:avLst/>
          </a:prstGeom>
          <a:noFill/>
        </p:spPr>
        <p:txBody>
          <a:bodyPr wrap="square" rtlCol="0">
            <a:spAutoFit/>
          </a:bodyPr>
          <a:lstStyle/>
          <a:p>
            <a:pPr algn="ctr"/>
            <a:r>
              <a:rPr lang="en-US" sz="3200" dirty="0">
                <a:solidFill>
                  <a:schemeClr val="bg1"/>
                </a:solidFill>
              </a:rPr>
              <a:t>Manager can choose to prepare/offer either or both entrees on the menu.</a:t>
            </a:r>
          </a:p>
        </p:txBody>
      </p:sp>
      <p:pic>
        <p:nvPicPr>
          <p:cNvPr id="5" name="Picture 4">
            <a:extLst>
              <a:ext uri="{FF2B5EF4-FFF2-40B4-BE49-F238E27FC236}">
                <a16:creationId xmlns:a16="http://schemas.microsoft.com/office/drawing/2014/main" id="{4196DF85-7786-C864-D4DB-0D0ED84024E7}"/>
              </a:ext>
            </a:extLst>
          </p:cNvPr>
          <p:cNvPicPr>
            <a:picLocks noChangeAspect="1"/>
          </p:cNvPicPr>
          <p:nvPr/>
        </p:nvPicPr>
        <p:blipFill>
          <a:blip r:embed="rId6"/>
          <a:stretch>
            <a:fillRect/>
          </a:stretch>
        </p:blipFill>
        <p:spPr>
          <a:xfrm>
            <a:off x="6527080" y="2299506"/>
            <a:ext cx="2395285" cy="3965075"/>
          </a:xfrm>
          <a:prstGeom prst="rect">
            <a:avLst/>
          </a:prstGeom>
        </p:spPr>
      </p:pic>
      <p:pic>
        <p:nvPicPr>
          <p:cNvPr id="10" name="Picture 9">
            <a:extLst>
              <a:ext uri="{FF2B5EF4-FFF2-40B4-BE49-F238E27FC236}">
                <a16:creationId xmlns:a16="http://schemas.microsoft.com/office/drawing/2014/main" id="{7EB8D75A-C092-8023-34FA-02E703067759}"/>
              </a:ext>
            </a:extLst>
          </p:cNvPr>
          <p:cNvPicPr>
            <a:picLocks noChangeAspect="1"/>
          </p:cNvPicPr>
          <p:nvPr/>
        </p:nvPicPr>
        <p:blipFill>
          <a:blip r:embed="rId7"/>
          <a:stretch>
            <a:fillRect/>
          </a:stretch>
        </p:blipFill>
        <p:spPr>
          <a:xfrm>
            <a:off x="3408712" y="2299506"/>
            <a:ext cx="2256209" cy="3972589"/>
          </a:xfrm>
          <a:prstGeom prst="rect">
            <a:avLst/>
          </a:prstGeom>
        </p:spPr>
      </p:pic>
    </p:spTree>
    <p:extLst>
      <p:ext uri="{BB962C8B-B14F-4D97-AF65-F5344CB8AC3E}">
        <p14:creationId xmlns:p14="http://schemas.microsoft.com/office/powerpoint/2010/main" val="2281197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1B095251-8130-2579-9D32-7D3A56249B3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09764" y="181243"/>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Optional</a:t>
            </a:r>
          </a:p>
        </p:txBody>
      </p:sp>
      <p:sp>
        <p:nvSpPr>
          <p:cNvPr id="8" name="TextBox 7">
            <a:extLst>
              <a:ext uri="{FF2B5EF4-FFF2-40B4-BE49-F238E27FC236}">
                <a16:creationId xmlns:a16="http://schemas.microsoft.com/office/drawing/2014/main" id="{3B3BD631-834C-F7C6-154A-F30455FECC19}"/>
              </a:ext>
            </a:extLst>
          </p:cNvPr>
          <p:cNvSpPr txBox="1"/>
          <p:nvPr/>
        </p:nvSpPr>
        <p:spPr>
          <a:xfrm>
            <a:off x="1500375" y="1284150"/>
            <a:ext cx="9191251" cy="1077218"/>
          </a:xfrm>
          <a:prstGeom prst="rect">
            <a:avLst/>
          </a:prstGeom>
          <a:noFill/>
        </p:spPr>
        <p:txBody>
          <a:bodyPr wrap="square" rtlCol="0">
            <a:spAutoFit/>
          </a:bodyPr>
          <a:lstStyle/>
          <a:p>
            <a:pPr algn="ctr"/>
            <a:r>
              <a:rPr lang="en-US" sz="3200" dirty="0">
                <a:solidFill>
                  <a:schemeClr val="bg1"/>
                </a:solidFill>
              </a:rPr>
              <a:t>“Optional” indicates the manager has the choice to prepare/offer </a:t>
            </a:r>
            <a:r>
              <a:rPr lang="en-US" sz="3200" b="1" dirty="0">
                <a:solidFill>
                  <a:schemeClr val="bg1"/>
                </a:solidFill>
              </a:rPr>
              <a:t>or</a:t>
            </a:r>
            <a:r>
              <a:rPr lang="en-US" sz="3200" dirty="0">
                <a:solidFill>
                  <a:schemeClr val="bg1"/>
                </a:solidFill>
              </a:rPr>
              <a:t> not to prepare/offer that menu item. </a:t>
            </a:r>
          </a:p>
        </p:txBody>
      </p:sp>
      <p:grpSp>
        <p:nvGrpSpPr>
          <p:cNvPr id="3" name="Group 2">
            <a:extLst>
              <a:ext uri="{FF2B5EF4-FFF2-40B4-BE49-F238E27FC236}">
                <a16:creationId xmlns:a16="http://schemas.microsoft.com/office/drawing/2014/main" id="{0DBB28F7-CF82-037C-89FD-972FAC843492}"/>
              </a:ext>
            </a:extLst>
          </p:cNvPr>
          <p:cNvGrpSpPr/>
          <p:nvPr/>
        </p:nvGrpSpPr>
        <p:grpSpPr>
          <a:xfrm>
            <a:off x="3574870" y="2725419"/>
            <a:ext cx="5042263" cy="2691313"/>
            <a:chOff x="2050869" y="2725418"/>
            <a:chExt cx="5042263" cy="2691313"/>
          </a:xfrm>
        </p:grpSpPr>
        <p:sp>
          <p:nvSpPr>
            <p:cNvPr id="4" name="Rectangle 3">
              <a:extLst>
                <a:ext uri="{FF2B5EF4-FFF2-40B4-BE49-F238E27FC236}">
                  <a16:creationId xmlns:a16="http://schemas.microsoft.com/office/drawing/2014/main" id="{4AB4B65C-CBA3-877C-4BBE-BFC2E7E28144}"/>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F56A48-C67E-2E0B-E2DE-5CB0ED13474C}"/>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latin typeface="Calibri" panose="020F0502020204030204" pitchFamily="34" charset="0"/>
                  <a:ea typeface="Calibri" panose="020F0502020204030204" pitchFamily="34" charset="0"/>
                </a:rPr>
                <a:t>Cinnamon French Toast </a:t>
              </a:r>
              <a:r>
                <a:rPr lang="en-US" sz="3200" b="1" dirty="0">
                  <a:solidFill>
                    <a:srgbClr val="00B050"/>
                  </a:solidFill>
                  <a:latin typeface="Calibri" panose="020F0502020204030204" pitchFamily="34" charset="0"/>
                  <a:ea typeface="Calibri" panose="020F0502020204030204" pitchFamily="34" charset="0"/>
                </a:rPr>
                <a:t>V</a:t>
              </a:r>
              <a:r>
                <a:rPr lang="en-US" sz="3200" dirty="0">
                  <a:solidFill>
                    <a:srgbClr val="00B050"/>
                  </a:solidFill>
                  <a:latin typeface="Calibri" panose="020F0502020204030204" pitchFamily="34" charset="0"/>
                  <a:ea typeface="Calibri" panose="020F0502020204030204" pitchFamily="34" charset="0"/>
                </a:rPr>
                <a:t> </a:t>
              </a:r>
            </a:p>
            <a:p>
              <a:pPr algn="ctr"/>
              <a:r>
                <a:rPr lang="en-US" sz="3200" dirty="0">
                  <a:solidFill>
                    <a:srgbClr val="000000"/>
                  </a:solidFill>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1365744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A7854DB1-5BE7-6DFC-1BAC-73B91E3B251B}"/>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grpSp>
        <p:nvGrpSpPr>
          <p:cNvPr id="39" name="Group 38">
            <a:extLst>
              <a:ext uri="{FF2B5EF4-FFF2-40B4-BE49-F238E27FC236}">
                <a16:creationId xmlns:a16="http://schemas.microsoft.com/office/drawing/2014/main" id="{16597EBD-888F-B2D2-6ED1-5428B5946676}"/>
              </a:ext>
            </a:extLst>
          </p:cNvPr>
          <p:cNvGrpSpPr/>
          <p:nvPr/>
        </p:nvGrpSpPr>
        <p:grpSpPr>
          <a:xfrm>
            <a:off x="3351773" y="-292845"/>
            <a:ext cx="5488457" cy="2215991"/>
            <a:chOff x="-1900608" y="-336387"/>
            <a:chExt cx="5488457" cy="2215991"/>
          </a:xfrm>
        </p:grpSpPr>
        <p:sp>
          <p:nvSpPr>
            <p:cNvPr id="34" name="Title 1">
              <a:extLst>
                <a:ext uri="{FF2B5EF4-FFF2-40B4-BE49-F238E27FC236}">
                  <a16:creationId xmlns:a16="http://schemas.microsoft.com/office/drawing/2014/main" id="{B6374033-2E1F-F176-4678-4EFDF78FAF9C}"/>
                </a:ext>
              </a:extLst>
            </p:cNvPr>
            <p:cNvSpPr txBox="1">
              <a:spLocks/>
            </p:cNvSpPr>
            <p:nvPr/>
          </p:nvSpPr>
          <p:spPr>
            <a:xfrm>
              <a:off x="-1900608" y="241260"/>
              <a:ext cx="5156675" cy="88059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a:solidFill>
                      <a:schemeClr val="bg1">
                        <a:lumMod val="50000"/>
                      </a:schemeClr>
                    </a:solidFill>
                  </a:ln>
                  <a:solidFill>
                    <a:schemeClr val="bg1"/>
                  </a:solidFill>
                  <a:latin typeface="Berlin Sans FB Demi" panose="020E0802020502020306" pitchFamily="34" charset="0"/>
                </a:rPr>
                <a:t>Asterisk Symbol      </a:t>
              </a:r>
            </a:p>
          </p:txBody>
        </p:sp>
        <p:sp>
          <p:nvSpPr>
            <p:cNvPr id="37" name="TextBox 36">
              <a:extLst>
                <a:ext uri="{FF2B5EF4-FFF2-40B4-BE49-F238E27FC236}">
                  <a16:creationId xmlns:a16="http://schemas.microsoft.com/office/drawing/2014/main" id="{E9BFF1DB-F580-B603-1422-06CD771A8B25}"/>
                </a:ext>
              </a:extLst>
            </p:cNvPr>
            <p:cNvSpPr txBox="1"/>
            <p:nvPr/>
          </p:nvSpPr>
          <p:spPr>
            <a:xfrm>
              <a:off x="3403118"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grpSp>
        <p:nvGrpSpPr>
          <p:cNvPr id="22" name="Group 21">
            <a:extLst>
              <a:ext uri="{FF2B5EF4-FFF2-40B4-BE49-F238E27FC236}">
                <a16:creationId xmlns:a16="http://schemas.microsoft.com/office/drawing/2014/main" id="{07211F0A-9764-325C-A2C4-28ED85B93936}"/>
              </a:ext>
            </a:extLst>
          </p:cNvPr>
          <p:cNvGrpSpPr/>
          <p:nvPr/>
        </p:nvGrpSpPr>
        <p:grpSpPr>
          <a:xfrm>
            <a:off x="969981" y="680796"/>
            <a:ext cx="10252038" cy="2215991"/>
            <a:chOff x="417141" y="3674582"/>
            <a:chExt cx="8371507" cy="2215991"/>
          </a:xfrm>
        </p:grpSpPr>
        <p:sp>
          <p:nvSpPr>
            <p:cNvPr id="8" name="TextBox 7">
              <a:extLst>
                <a:ext uri="{FF2B5EF4-FFF2-40B4-BE49-F238E27FC236}">
                  <a16:creationId xmlns:a16="http://schemas.microsoft.com/office/drawing/2014/main" id="{29E788F8-88BF-50C4-64B2-88CE557DAFC4}"/>
                </a:ext>
              </a:extLst>
            </p:cNvPr>
            <p:cNvSpPr txBox="1"/>
            <p:nvPr/>
          </p:nvSpPr>
          <p:spPr>
            <a:xfrm>
              <a:off x="417141" y="3674582"/>
              <a:ext cx="1066318" cy="2215991"/>
            </a:xfrm>
            <a:prstGeom prst="rect">
              <a:avLst/>
            </a:prstGeom>
            <a:noFill/>
            <a:effectLst/>
          </p:spPr>
          <p:txBody>
            <a:bodyPr wrap="none" rtlCol="0">
              <a:spAutoFit/>
            </a:bodyPr>
            <a:lstStyle/>
            <a:p>
              <a:r>
                <a:rPr lang="en-US" sz="13800" dirty="0">
                  <a:solidFill>
                    <a:schemeClr val="bg1"/>
                  </a:solidFill>
                </a:rPr>
                <a:t>*</a:t>
              </a:r>
            </a:p>
          </p:txBody>
        </p:sp>
        <p:sp>
          <p:nvSpPr>
            <p:cNvPr id="11" name="TextBox 10">
              <a:extLst>
                <a:ext uri="{FF2B5EF4-FFF2-40B4-BE49-F238E27FC236}">
                  <a16:creationId xmlns:a16="http://schemas.microsoft.com/office/drawing/2014/main" id="{C6917A6B-FB75-F769-65FD-192BFC862BF3}"/>
                </a:ext>
              </a:extLst>
            </p:cNvPr>
            <p:cNvSpPr txBox="1"/>
            <p:nvPr/>
          </p:nvSpPr>
          <p:spPr>
            <a:xfrm>
              <a:off x="1483459" y="3953984"/>
              <a:ext cx="496223" cy="923330"/>
            </a:xfrm>
            <a:prstGeom prst="rect">
              <a:avLst/>
            </a:prstGeom>
            <a:noFill/>
            <a:effectLst/>
          </p:spPr>
          <p:txBody>
            <a:bodyPr wrap="square">
              <a:spAutoFit/>
            </a:bodyPr>
            <a:lstStyle/>
            <a:p>
              <a:r>
                <a:rPr lang="en-US" sz="5400" b="1" dirty="0">
                  <a:ln>
                    <a:solidFill>
                      <a:schemeClr val="bg1">
                        <a:lumMod val="50000"/>
                      </a:schemeClr>
                    </a:solidFill>
                  </a:ln>
                  <a:solidFill>
                    <a:schemeClr val="bg1"/>
                  </a:solidFill>
                  <a:latin typeface="Berlin Sans FB Demi" panose="020E0802020502020306" pitchFamily="34" charset="0"/>
                </a:rPr>
                <a:t>=</a:t>
              </a:r>
              <a:endParaRPr lang="en-US" sz="5400" dirty="0">
                <a:solidFill>
                  <a:schemeClr val="bg1"/>
                </a:solidFill>
              </a:endParaRPr>
            </a:p>
          </p:txBody>
        </p:sp>
        <p:sp>
          <p:nvSpPr>
            <p:cNvPr id="12" name="TextBox 11">
              <a:extLst>
                <a:ext uri="{FF2B5EF4-FFF2-40B4-BE49-F238E27FC236}">
                  <a16:creationId xmlns:a16="http://schemas.microsoft.com/office/drawing/2014/main" id="{36BD8B01-3D32-EF00-5155-E43BA01225DF}"/>
                </a:ext>
              </a:extLst>
            </p:cNvPr>
            <p:cNvSpPr txBox="1"/>
            <p:nvPr/>
          </p:nvSpPr>
          <p:spPr>
            <a:xfrm>
              <a:off x="2019204" y="4183074"/>
              <a:ext cx="6769444" cy="1569660"/>
            </a:xfrm>
            <a:prstGeom prst="rect">
              <a:avLst/>
            </a:prstGeom>
            <a:noFill/>
          </p:spPr>
          <p:txBody>
            <a:bodyPr wrap="square">
              <a:spAutoFit/>
            </a:bodyPr>
            <a:lstStyle/>
            <a:p>
              <a:r>
                <a:rPr lang="en-US" sz="3200" dirty="0">
                  <a:solidFill>
                    <a:schemeClr val="bg1"/>
                  </a:solidFill>
                </a:rPr>
                <a:t>Single asterisk specifies a Fresh Topping. Refer to the menu to determine if the item is optional or mandatory. </a:t>
              </a:r>
            </a:p>
          </p:txBody>
        </p:sp>
      </p:grpSp>
      <p:grpSp>
        <p:nvGrpSpPr>
          <p:cNvPr id="2" name="Group 1">
            <a:extLst>
              <a:ext uri="{FF2B5EF4-FFF2-40B4-BE49-F238E27FC236}">
                <a16:creationId xmlns:a16="http://schemas.microsoft.com/office/drawing/2014/main" id="{07DD8464-0D39-2553-C441-D7CC4B1575A4}"/>
              </a:ext>
            </a:extLst>
          </p:cNvPr>
          <p:cNvGrpSpPr/>
          <p:nvPr/>
        </p:nvGrpSpPr>
        <p:grpSpPr>
          <a:xfrm>
            <a:off x="979501" y="3291712"/>
            <a:ext cx="5933233" cy="2229710"/>
            <a:chOff x="-39644" y="3580639"/>
            <a:chExt cx="5272252" cy="2229710"/>
          </a:xfrm>
        </p:grpSpPr>
        <p:sp>
          <p:nvSpPr>
            <p:cNvPr id="13" name="TextBox 12">
              <a:extLst>
                <a:ext uri="{FF2B5EF4-FFF2-40B4-BE49-F238E27FC236}">
                  <a16:creationId xmlns:a16="http://schemas.microsoft.com/office/drawing/2014/main" id="{12D498FE-0C56-D1D9-71D8-6B1BCC5EAB47}"/>
                </a:ext>
              </a:extLst>
            </p:cNvPr>
            <p:cNvSpPr txBox="1"/>
            <p:nvPr/>
          </p:nvSpPr>
          <p:spPr>
            <a:xfrm>
              <a:off x="-39644" y="3594358"/>
              <a:ext cx="1066318" cy="2215991"/>
            </a:xfrm>
            <a:prstGeom prst="rect">
              <a:avLst/>
            </a:prstGeom>
            <a:noFill/>
            <a:effectLst/>
          </p:spPr>
          <p:txBody>
            <a:bodyPr wrap="none" rtlCol="0">
              <a:spAutoFit/>
            </a:bodyPr>
            <a:lstStyle/>
            <a:p>
              <a:r>
                <a:rPr lang="en-US" sz="13800" dirty="0">
                  <a:solidFill>
                    <a:schemeClr val="bg1"/>
                  </a:solidFill>
                </a:rPr>
                <a:t>*</a:t>
              </a:r>
            </a:p>
          </p:txBody>
        </p:sp>
        <p:sp>
          <p:nvSpPr>
            <p:cNvPr id="19" name="TextBox 18">
              <a:extLst>
                <a:ext uri="{FF2B5EF4-FFF2-40B4-BE49-F238E27FC236}">
                  <a16:creationId xmlns:a16="http://schemas.microsoft.com/office/drawing/2014/main" id="{5C88D8EB-8A92-1A1D-8213-23562F556F2D}"/>
                </a:ext>
              </a:extLst>
            </p:cNvPr>
            <p:cNvSpPr txBox="1"/>
            <p:nvPr/>
          </p:nvSpPr>
          <p:spPr>
            <a:xfrm>
              <a:off x="1529051" y="3880259"/>
              <a:ext cx="496223" cy="923330"/>
            </a:xfrm>
            <a:prstGeom prst="rect">
              <a:avLst/>
            </a:prstGeom>
            <a:noFill/>
          </p:spPr>
          <p:txBody>
            <a:bodyPr wrap="square">
              <a:spAutoFit/>
            </a:bodyPr>
            <a:lstStyle/>
            <a:p>
              <a:r>
                <a:rPr lang="en-US" sz="5400" b="1" dirty="0">
                  <a:ln>
                    <a:solidFill>
                      <a:schemeClr val="bg1">
                        <a:lumMod val="50000"/>
                      </a:schemeClr>
                    </a:solidFill>
                  </a:ln>
                  <a:solidFill>
                    <a:schemeClr val="bg1"/>
                  </a:solidFill>
                  <a:latin typeface="Berlin Sans FB Demi" panose="020E0802020502020306" pitchFamily="34" charset="0"/>
                </a:rPr>
                <a:t>= </a:t>
              </a:r>
              <a:endParaRPr lang="en-US" sz="5400" dirty="0">
                <a:solidFill>
                  <a:schemeClr val="bg1"/>
                </a:solidFill>
              </a:endParaRPr>
            </a:p>
          </p:txBody>
        </p:sp>
        <p:sp>
          <p:nvSpPr>
            <p:cNvPr id="20" name="TextBox 19">
              <a:extLst>
                <a:ext uri="{FF2B5EF4-FFF2-40B4-BE49-F238E27FC236}">
                  <a16:creationId xmlns:a16="http://schemas.microsoft.com/office/drawing/2014/main" id="{47D09F44-D385-A085-7CAC-6DEB3194AD6C}"/>
                </a:ext>
              </a:extLst>
            </p:cNvPr>
            <p:cNvSpPr txBox="1"/>
            <p:nvPr/>
          </p:nvSpPr>
          <p:spPr>
            <a:xfrm>
              <a:off x="2127055" y="3868140"/>
              <a:ext cx="3105553" cy="1569660"/>
            </a:xfrm>
            <a:prstGeom prst="rect">
              <a:avLst/>
            </a:prstGeom>
            <a:noFill/>
          </p:spPr>
          <p:txBody>
            <a:bodyPr wrap="square">
              <a:spAutoFit/>
            </a:bodyPr>
            <a:lstStyle/>
            <a:p>
              <a:r>
                <a:rPr lang="en-US" sz="3200" dirty="0">
                  <a:solidFill>
                    <a:schemeClr val="bg1"/>
                  </a:solidFill>
                </a:rPr>
                <a:t>Double asterisk refers to Managers Choice menu item. </a:t>
              </a:r>
            </a:p>
          </p:txBody>
        </p:sp>
        <p:sp>
          <p:nvSpPr>
            <p:cNvPr id="21" name="TextBox 20">
              <a:extLst>
                <a:ext uri="{FF2B5EF4-FFF2-40B4-BE49-F238E27FC236}">
                  <a16:creationId xmlns:a16="http://schemas.microsoft.com/office/drawing/2014/main" id="{AD9B89E3-CF0B-DC96-520B-B44A0A645092}"/>
                </a:ext>
              </a:extLst>
            </p:cNvPr>
            <p:cNvSpPr txBox="1"/>
            <p:nvPr/>
          </p:nvSpPr>
          <p:spPr>
            <a:xfrm>
              <a:off x="686103" y="3580639"/>
              <a:ext cx="1066318" cy="2215991"/>
            </a:xfrm>
            <a:prstGeom prst="rect">
              <a:avLst/>
            </a:prstGeom>
            <a:noFill/>
            <a:effectLst/>
          </p:spPr>
          <p:txBody>
            <a:bodyPr wrap="none" rtlCol="0">
              <a:spAutoFit/>
            </a:bodyPr>
            <a:lstStyle/>
            <a:p>
              <a:r>
                <a:rPr lang="en-US" sz="13800" dirty="0">
                  <a:solidFill>
                    <a:schemeClr val="bg1"/>
                  </a:solidFill>
                </a:rPr>
                <a:t>*</a:t>
              </a:r>
            </a:p>
          </p:txBody>
        </p:sp>
      </p:grpSp>
      <p:grpSp>
        <p:nvGrpSpPr>
          <p:cNvPr id="14" name="Group 13">
            <a:extLst>
              <a:ext uri="{FF2B5EF4-FFF2-40B4-BE49-F238E27FC236}">
                <a16:creationId xmlns:a16="http://schemas.microsoft.com/office/drawing/2014/main" id="{A70786E9-56CD-5252-B0F4-95CF8782BF4B}"/>
              </a:ext>
            </a:extLst>
          </p:cNvPr>
          <p:cNvGrpSpPr/>
          <p:nvPr/>
        </p:nvGrpSpPr>
        <p:grpSpPr>
          <a:xfrm>
            <a:off x="1720941" y="2699068"/>
            <a:ext cx="8750118" cy="865631"/>
            <a:chOff x="726533" y="3001841"/>
            <a:chExt cx="8331146" cy="954107"/>
          </a:xfrm>
        </p:grpSpPr>
        <p:sp>
          <p:nvSpPr>
            <p:cNvPr id="3" name="Rectangle 2">
              <a:extLst>
                <a:ext uri="{FF2B5EF4-FFF2-40B4-BE49-F238E27FC236}">
                  <a16:creationId xmlns:a16="http://schemas.microsoft.com/office/drawing/2014/main" id="{90AE5B34-B329-F241-F9B2-69C2A90250E4}"/>
                </a:ext>
              </a:extLst>
            </p:cNvPr>
            <p:cNvSpPr/>
            <p:nvPr/>
          </p:nvSpPr>
          <p:spPr>
            <a:xfrm>
              <a:off x="726533" y="3001841"/>
              <a:ext cx="8092152" cy="9541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BB19E3-EB30-DF44-158E-696088993663}"/>
                </a:ext>
              </a:extLst>
            </p:cNvPr>
            <p:cNvSpPr txBox="1"/>
            <p:nvPr/>
          </p:nvSpPr>
          <p:spPr>
            <a:xfrm>
              <a:off x="785308" y="3085671"/>
              <a:ext cx="8272371" cy="780239"/>
            </a:xfrm>
            <a:prstGeom prst="rect">
              <a:avLst/>
            </a:prstGeom>
            <a:noFill/>
          </p:spPr>
          <p:txBody>
            <a:bodyPr wrap="square" rtlCol="0">
              <a:spAutoFit/>
            </a:bodyPr>
            <a:lstStyle/>
            <a:p>
              <a:r>
                <a:rPr lang="en-US" sz="2000" b="1" dirty="0"/>
                <a:t>*FRESH TOPPING: </a:t>
              </a:r>
              <a:r>
                <a:rPr lang="en-US" sz="2000" dirty="0"/>
                <a:t>SERVE EITHER FRESH PICKLES (R4618) OR LETTUCE (R4642) </a:t>
              </a:r>
            </a:p>
            <a:p>
              <a:r>
                <a:rPr lang="en-US" sz="2000" dirty="0"/>
                <a:t> OR LETTUCE &amp; TOMATO (R4520)</a:t>
              </a:r>
            </a:p>
          </p:txBody>
        </p:sp>
      </p:grpSp>
      <p:sp>
        <p:nvSpPr>
          <p:cNvPr id="16" name="TextBox 15">
            <a:extLst>
              <a:ext uri="{FF2B5EF4-FFF2-40B4-BE49-F238E27FC236}">
                <a16:creationId xmlns:a16="http://schemas.microsoft.com/office/drawing/2014/main" id="{69BB32FF-66A9-7553-DB71-EFD31A85A84D}"/>
              </a:ext>
            </a:extLst>
          </p:cNvPr>
          <p:cNvSpPr txBox="1"/>
          <p:nvPr/>
        </p:nvSpPr>
        <p:spPr>
          <a:xfrm>
            <a:off x="7548082" y="3750978"/>
            <a:ext cx="2214833" cy="1200329"/>
          </a:xfrm>
          <a:prstGeom prst="rect">
            <a:avLst/>
          </a:prstGeom>
          <a:solidFill>
            <a:srgbClr val="FFFFFF"/>
          </a:solidFill>
          <a:ln>
            <a:solidFill>
              <a:schemeClr val="tx1"/>
            </a:solidFill>
          </a:ln>
        </p:spPr>
        <p:txBody>
          <a:bodyPr wrap="square" rtlCol="0">
            <a:spAutoFit/>
          </a:bodyPr>
          <a:lstStyle/>
          <a:p>
            <a:r>
              <a:rPr lang="en-US" dirty="0"/>
              <a:t>Managers Choice**</a:t>
            </a:r>
          </a:p>
          <a:p>
            <a:pPr marL="342900" indent="-342900">
              <a:buAutoNum type="arabicPeriod"/>
            </a:pPr>
            <a:r>
              <a:rPr lang="en-US" dirty="0"/>
              <a:t>Sandwich</a:t>
            </a:r>
          </a:p>
          <a:p>
            <a:pPr marL="342900" indent="-342900">
              <a:buAutoNum type="arabicPeriod"/>
            </a:pPr>
            <a:r>
              <a:rPr lang="en-US" dirty="0"/>
              <a:t>Smoothie</a:t>
            </a:r>
          </a:p>
          <a:p>
            <a:pPr marL="342900" indent="-342900">
              <a:buAutoNum type="arabicPeriod"/>
            </a:pPr>
            <a:r>
              <a:rPr lang="en-US" dirty="0"/>
              <a:t>Parfait</a:t>
            </a:r>
          </a:p>
        </p:txBody>
      </p:sp>
      <p:pic>
        <p:nvPicPr>
          <p:cNvPr id="15" name="Picture 14">
            <a:extLst>
              <a:ext uri="{FF2B5EF4-FFF2-40B4-BE49-F238E27FC236}">
                <a16:creationId xmlns:a16="http://schemas.microsoft.com/office/drawing/2014/main" id="{7E7636EF-6FD6-46D9-E872-82420BC95AC4}"/>
              </a:ext>
            </a:extLst>
          </p:cNvPr>
          <p:cNvPicPr>
            <a:picLocks noChangeAspect="1"/>
          </p:cNvPicPr>
          <p:nvPr/>
        </p:nvPicPr>
        <p:blipFill>
          <a:blip r:embed="rId6"/>
          <a:stretch>
            <a:fillRect/>
          </a:stretch>
        </p:blipFill>
        <p:spPr>
          <a:xfrm>
            <a:off x="2049924" y="5156894"/>
            <a:ext cx="8092152" cy="1423619"/>
          </a:xfrm>
          <a:prstGeom prst="rect">
            <a:avLst/>
          </a:prstGeom>
        </p:spPr>
      </p:pic>
    </p:spTree>
    <p:extLst>
      <p:ext uri="{BB962C8B-B14F-4D97-AF65-F5344CB8AC3E}">
        <p14:creationId xmlns:p14="http://schemas.microsoft.com/office/powerpoint/2010/main" val="1819131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7034309A-C8BB-04D3-9052-3AE2B63E3A9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grpSp>
        <p:nvGrpSpPr>
          <p:cNvPr id="39" name="Group 38">
            <a:extLst>
              <a:ext uri="{FF2B5EF4-FFF2-40B4-BE49-F238E27FC236}">
                <a16:creationId xmlns:a16="http://schemas.microsoft.com/office/drawing/2014/main" id="{9C179C17-3AE2-8B3A-0273-BE627D32C6AE}"/>
              </a:ext>
            </a:extLst>
          </p:cNvPr>
          <p:cNvGrpSpPr/>
          <p:nvPr/>
        </p:nvGrpSpPr>
        <p:grpSpPr>
          <a:xfrm>
            <a:off x="1524000" y="-180312"/>
            <a:ext cx="9144000" cy="1905465"/>
            <a:chOff x="-2358090" y="-336387"/>
            <a:chExt cx="11064911" cy="1905465"/>
          </a:xfrm>
        </p:grpSpPr>
        <p:sp>
          <p:nvSpPr>
            <p:cNvPr id="34" name="Title 1">
              <a:extLst>
                <a:ext uri="{FF2B5EF4-FFF2-40B4-BE49-F238E27FC236}">
                  <a16:creationId xmlns:a16="http://schemas.microsoft.com/office/drawing/2014/main" id="{FFACCBD6-8782-33E1-21C0-26CDD33D0B61}"/>
                </a:ext>
              </a:extLst>
            </p:cNvPr>
            <p:cNvSpPr txBox="1">
              <a:spLocks/>
            </p:cNvSpPr>
            <p:nvPr/>
          </p:nvSpPr>
          <p:spPr>
            <a:xfrm>
              <a:off x="-2358090" y="243515"/>
              <a:ext cx="11064911" cy="132556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Vegetarian Symbol  </a:t>
              </a:r>
            </a:p>
          </p:txBody>
        </p:sp>
        <p:sp>
          <p:nvSpPr>
            <p:cNvPr id="37" name="TextBox 36">
              <a:extLst>
                <a:ext uri="{FF2B5EF4-FFF2-40B4-BE49-F238E27FC236}">
                  <a16:creationId xmlns:a16="http://schemas.microsoft.com/office/drawing/2014/main" id="{72738BB3-A62A-6633-CF18-32B95DD2D813}"/>
                </a:ext>
              </a:extLst>
            </p:cNvPr>
            <p:cNvSpPr txBox="1"/>
            <p:nvPr/>
          </p:nvSpPr>
          <p:spPr>
            <a:xfrm>
              <a:off x="3403118" y="-336387"/>
              <a:ext cx="223538" cy="1569660"/>
            </a:xfrm>
            <a:prstGeom prst="rect">
              <a:avLst/>
            </a:prstGeom>
            <a:noFill/>
          </p:spPr>
          <p:txBody>
            <a:bodyPr wrap="none" rtlCol="0">
              <a:spAutoFit/>
            </a:bodyPr>
            <a:lstStyle/>
            <a:p>
              <a:endParaRPr lang="en-US" sz="9600" dirty="0">
                <a:solidFill>
                  <a:schemeClr val="bg1"/>
                </a:solidFill>
                <a:effectLst>
                  <a:outerShdw blurRad="38100" dist="38100" dir="2700000" algn="tl">
                    <a:srgbClr val="000000">
                      <a:alpha val="43137"/>
                    </a:srgbClr>
                  </a:outerShdw>
                </a:effectLst>
              </a:endParaRPr>
            </a:p>
          </p:txBody>
        </p:sp>
      </p:grpSp>
      <p:sp>
        <p:nvSpPr>
          <p:cNvPr id="3" name="Rectangle 2">
            <a:extLst>
              <a:ext uri="{FF2B5EF4-FFF2-40B4-BE49-F238E27FC236}">
                <a16:creationId xmlns:a16="http://schemas.microsoft.com/office/drawing/2014/main" id="{C549F685-6DE2-3895-6198-5FC49E4A6A4A}"/>
              </a:ext>
            </a:extLst>
          </p:cNvPr>
          <p:cNvSpPr/>
          <p:nvPr/>
        </p:nvSpPr>
        <p:spPr>
          <a:xfrm>
            <a:off x="2087124" y="1416131"/>
            <a:ext cx="1067466" cy="12406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FAE3BB-3551-2DB0-2048-C4B89D6DD332}"/>
              </a:ext>
            </a:extLst>
          </p:cNvPr>
          <p:cNvSpPr txBox="1"/>
          <p:nvPr/>
        </p:nvSpPr>
        <p:spPr>
          <a:xfrm>
            <a:off x="3239455" y="1471929"/>
            <a:ext cx="464832" cy="923330"/>
          </a:xfrm>
          <a:prstGeom prst="rect">
            <a:avLst/>
          </a:prstGeom>
          <a:noFill/>
        </p:spPr>
        <p:txBody>
          <a:bodyPr wrap="square">
            <a:spAutoFit/>
          </a:bodyPr>
          <a:lstStyle/>
          <a:p>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 </a:t>
            </a:r>
            <a:endParaRPr lang="en-US" sz="5400" dirty="0"/>
          </a:p>
        </p:txBody>
      </p:sp>
      <p:sp>
        <p:nvSpPr>
          <p:cNvPr id="20" name="TextBox 19">
            <a:extLst>
              <a:ext uri="{FF2B5EF4-FFF2-40B4-BE49-F238E27FC236}">
                <a16:creationId xmlns:a16="http://schemas.microsoft.com/office/drawing/2014/main" id="{94A1E011-21B5-F6AD-4ECC-14E112373281}"/>
              </a:ext>
            </a:extLst>
          </p:cNvPr>
          <p:cNvSpPr txBox="1"/>
          <p:nvPr/>
        </p:nvSpPr>
        <p:spPr>
          <a:xfrm>
            <a:off x="3806125" y="1480750"/>
            <a:ext cx="6674083" cy="1077218"/>
          </a:xfrm>
          <a:prstGeom prst="rect">
            <a:avLst/>
          </a:prstGeom>
          <a:noFill/>
        </p:spPr>
        <p:txBody>
          <a:bodyPr wrap="square">
            <a:spAutoFit/>
          </a:bodyPr>
          <a:lstStyle/>
          <a:p>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Specifies the food item is a vegetarian option.</a:t>
            </a:r>
          </a:p>
        </p:txBody>
      </p:sp>
      <p:sp>
        <p:nvSpPr>
          <p:cNvPr id="5" name="TextBox 4">
            <a:extLst>
              <a:ext uri="{FF2B5EF4-FFF2-40B4-BE49-F238E27FC236}">
                <a16:creationId xmlns:a16="http://schemas.microsoft.com/office/drawing/2014/main" id="{0C817F2F-1109-D55F-4317-059BC2CC672E}"/>
              </a:ext>
            </a:extLst>
          </p:cNvPr>
          <p:cNvSpPr txBox="1"/>
          <p:nvPr/>
        </p:nvSpPr>
        <p:spPr>
          <a:xfrm>
            <a:off x="2101139" y="1105427"/>
            <a:ext cx="1067467" cy="1862048"/>
          </a:xfrm>
          <a:prstGeom prst="rect">
            <a:avLst/>
          </a:prstGeom>
          <a:noFill/>
        </p:spPr>
        <p:txBody>
          <a:bodyPr wrap="square" rtlCol="0">
            <a:spAutoFit/>
          </a:bodyPr>
          <a:lstStyle/>
          <a:p>
            <a:r>
              <a:rPr lang="en-US" sz="11500" b="1" dirty="0">
                <a:solidFill>
                  <a:srgbClr val="00B050"/>
                </a:solidFill>
              </a:rPr>
              <a:t>V</a:t>
            </a:r>
          </a:p>
        </p:txBody>
      </p:sp>
      <p:grpSp>
        <p:nvGrpSpPr>
          <p:cNvPr id="9" name="Group 8">
            <a:extLst>
              <a:ext uri="{FF2B5EF4-FFF2-40B4-BE49-F238E27FC236}">
                <a16:creationId xmlns:a16="http://schemas.microsoft.com/office/drawing/2014/main" id="{BB104140-7CFD-9CF4-0201-5E41F26646A5}"/>
              </a:ext>
            </a:extLst>
          </p:cNvPr>
          <p:cNvGrpSpPr/>
          <p:nvPr/>
        </p:nvGrpSpPr>
        <p:grpSpPr>
          <a:xfrm>
            <a:off x="3574870" y="2725419"/>
            <a:ext cx="5042263" cy="2691313"/>
            <a:chOff x="2050869" y="2725418"/>
            <a:chExt cx="5042263" cy="2691313"/>
          </a:xfrm>
        </p:grpSpPr>
        <p:sp>
          <p:nvSpPr>
            <p:cNvPr id="10" name="Rectangle 9">
              <a:extLst>
                <a:ext uri="{FF2B5EF4-FFF2-40B4-BE49-F238E27FC236}">
                  <a16:creationId xmlns:a16="http://schemas.microsoft.com/office/drawing/2014/main" id="{0006D283-54F9-A079-7CF4-23302EFA8393}"/>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DBBEF0-02F8-79EB-CB80-E9B48FEEC271}"/>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latin typeface="Calibri" panose="020F0502020204030204" pitchFamily="34" charset="0"/>
                  <a:ea typeface="Calibri" panose="020F0502020204030204" pitchFamily="34" charset="0"/>
                </a:rPr>
                <a:t>Cinnamon French Toast </a:t>
              </a:r>
              <a:r>
                <a:rPr lang="en-US" sz="3200" b="1" dirty="0">
                  <a:solidFill>
                    <a:srgbClr val="00B050"/>
                  </a:solidFill>
                  <a:latin typeface="Calibri" panose="020F0502020204030204" pitchFamily="34" charset="0"/>
                  <a:ea typeface="Calibri" panose="020F0502020204030204" pitchFamily="34" charset="0"/>
                </a:rPr>
                <a:t>V</a:t>
              </a:r>
              <a:r>
                <a:rPr lang="en-US" sz="3200" dirty="0">
                  <a:solidFill>
                    <a:srgbClr val="00B050"/>
                  </a:solidFill>
                  <a:latin typeface="Calibri" panose="020F0502020204030204" pitchFamily="34" charset="0"/>
                  <a:ea typeface="Calibri" panose="020F0502020204030204" pitchFamily="34" charset="0"/>
                </a:rPr>
                <a:t> </a:t>
              </a:r>
            </a:p>
            <a:p>
              <a:pPr algn="ctr"/>
              <a:r>
                <a:rPr lang="en-US" sz="3200" dirty="0">
                  <a:solidFill>
                    <a:srgbClr val="000000"/>
                  </a:solidFill>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2462215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background with a black border&#10;&#10;Description automatically generated with medium confidence">
            <a:extLst>
              <a:ext uri="{FF2B5EF4-FFF2-40B4-BE49-F238E27FC236}">
                <a16:creationId xmlns:a16="http://schemas.microsoft.com/office/drawing/2014/main" id="{3774EEB9-C68A-BDA9-5A99-A5DDB76E73C5}"/>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20" name="Picture 19" descr="A knife with a black handle&#10;&#10;Description automatically generated">
            <a:extLst>
              <a:ext uri="{FF2B5EF4-FFF2-40B4-BE49-F238E27FC236}">
                <a16:creationId xmlns:a16="http://schemas.microsoft.com/office/drawing/2014/main" id="{04A2E24C-B6DC-0915-7D2C-213CA7E8D225}"/>
              </a:ext>
            </a:extLst>
          </p:cNvPr>
          <p:cNvPicPr>
            <a:picLocks noChangeAspect="1"/>
          </p:cNvPicPr>
          <p:nvPr/>
        </p:nvPicPr>
        <p:blipFill>
          <a:blip r:embed="rId7">
            <a:alphaModFix amt="20000"/>
            <a:extLst>
              <a:ext uri="{837473B0-CC2E-450A-ABE3-18F120FF3D39}">
                <a1611:picAttrSrcUrl xmlns:a1611="http://schemas.microsoft.com/office/drawing/2016/11/main" r:id="rId8"/>
              </a:ext>
            </a:extLst>
          </a:blip>
          <a:stretch>
            <a:fillRect/>
          </a:stretch>
        </p:blipFill>
        <p:spPr>
          <a:xfrm>
            <a:off x="2251970" y="3762121"/>
            <a:ext cx="2050742" cy="1303247"/>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81200" y="14067"/>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lvl="0" algn="ctr">
              <a:defRPr/>
            </a:pPr>
            <a:r>
              <a:rPr lang="en-US" sz="5400" dirty="0">
                <a:ln>
                  <a:solidFill>
                    <a:schemeClr val="bg1">
                      <a:lumMod val="50000"/>
                    </a:schemeClr>
                  </a:solidFill>
                </a:ln>
                <a:solidFill>
                  <a:prstClr val="white"/>
                </a:solidFill>
                <a:latin typeface="Berlin Sans FB Demi" panose="020E0802020502020306" pitchFamily="34" charset="0"/>
              </a:rPr>
              <a:t>Salad Entrée</a:t>
            </a:r>
          </a:p>
        </p:txBody>
      </p:sp>
      <p:sp>
        <p:nvSpPr>
          <p:cNvPr id="3" name="TextBox 2">
            <a:extLst>
              <a:ext uri="{FF2B5EF4-FFF2-40B4-BE49-F238E27FC236}">
                <a16:creationId xmlns:a16="http://schemas.microsoft.com/office/drawing/2014/main" id="{A5B7995C-D5EA-2FD4-55AA-890C5420F3D3}"/>
              </a:ext>
            </a:extLst>
          </p:cNvPr>
          <p:cNvSpPr txBox="1"/>
          <p:nvPr/>
        </p:nvSpPr>
        <p:spPr>
          <a:xfrm>
            <a:off x="1305263" y="1063703"/>
            <a:ext cx="9581474" cy="1569660"/>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The entrée salad and roll are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not</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bundled together. </a:t>
            </a:r>
          </a:p>
          <a:p>
            <a:pPr algn="ct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The grain component is Offer Vs Serve. </a:t>
            </a:r>
          </a:p>
          <a:p>
            <a:pPr algn="ct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The servings of salads and rolls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will</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or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will not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match.</a:t>
            </a:r>
          </a:p>
        </p:txBody>
      </p:sp>
      <p:grpSp>
        <p:nvGrpSpPr>
          <p:cNvPr id="32" name="Group 31">
            <a:extLst>
              <a:ext uri="{FF2B5EF4-FFF2-40B4-BE49-F238E27FC236}">
                <a16:creationId xmlns:a16="http://schemas.microsoft.com/office/drawing/2014/main" id="{6A2484CA-58BE-3602-9EFA-9CA4C657FBDA}"/>
              </a:ext>
            </a:extLst>
          </p:cNvPr>
          <p:cNvGrpSpPr/>
          <p:nvPr/>
        </p:nvGrpSpPr>
        <p:grpSpPr>
          <a:xfrm>
            <a:off x="1761017" y="3027639"/>
            <a:ext cx="8721959" cy="1967937"/>
            <a:chOff x="1005458" y="3730050"/>
            <a:chExt cx="7406325" cy="1324905"/>
          </a:xfrm>
        </p:grpSpPr>
        <p:grpSp>
          <p:nvGrpSpPr>
            <p:cNvPr id="25" name="Group 24">
              <a:extLst>
                <a:ext uri="{FF2B5EF4-FFF2-40B4-BE49-F238E27FC236}">
                  <a16:creationId xmlns:a16="http://schemas.microsoft.com/office/drawing/2014/main" id="{820239BF-E3E5-B035-B405-B092094932DF}"/>
                </a:ext>
              </a:extLst>
            </p:cNvPr>
            <p:cNvGrpSpPr/>
            <p:nvPr/>
          </p:nvGrpSpPr>
          <p:grpSpPr>
            <a:xfrm>
              <a:off x="1005458" y="3737982"/>
              <a:ext cx="7406325" cy="1303739"/>
              <a:chOff x="1005458" y="3737982"/>
              <a:chExt cx="7406325" cy="1303739"/>
            </a:xfrm>
          </p:grpSpPr>
          <p:sp>
            <p:nvSpPr>
              <p:cNvPr id="6" name="Rectangle 5">
                <a:extLst>
                  <a:ext uri="{FF2B5EF4-FFF2-40B4-BE49-F238E27FC236}">
                    <a16:creationId xmlns:a16="http://schemas.microsoft.com/office/drawing/2014/main" id="{C12F9E06-7A7B-EECF-0149-701079E90AB9}"/>
                  </a:ext>
                </a:extLst>
              </p:cNvPr>
              <p:cNvSpPr/>
              <p:nvPr/>
            </p:nvSpPr>
            <p:spPr>
              <a:xfrm>
                <a:off x="1005458" y="3738309"/>
                <a:ext cx="7406325" cy="1294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6EE10987-BC24-64CC-B979-123178DE9DA8}"/>
                  </a:ext>
                </a:extLst>
              </p:cNvPr>
              <p:cNvSpPr txBox="1"/>
              <p:nvPr/>
            </p:nvSpPr>
            <p:spPr>
              <a:xfrm>
                <a:off x="1277263" y="3897473"/>
                <a:ext cx="1250782" cy="932442"/>
              </a:xfrm>
              <a:prstGeom prst="rect">
                <a:avLst/>
              </a:prstGeom>
              <a:noFill/>
            </p:spPr>
            <p:txBody>
              <a:bodyPr wrap="none" rtlCol="0">
                <a:spAutoFit/>
              </a:bodyPr>
              <a:lstStyle/>
              <a:p>
                <a:pPr algn="ctr"/>
                <a:r>
                  <a:rPr lang="en-US" sz="1400" b="1" dirty="0">
                    <a:latin typeface="+mj-lt"/>
                    <a:ea typeface="Calibri" panose="020F0502020204030204" pitchFamily="34" charset="0"/>
                    <a:cs typeface="Calibri" panose="020F0502020204030204" pitchFamily="34" charset="0"/>
                  </a:rPr>
                  <a:t>Chicken Parmesan</a:t>
                </a:r>
              </a:p>
              <a:p>
                <a:pPr algn="ctr"/>
                <a:r>
                  <a:rPr lang="en-US" sz="1400" b="1" dirty="0">
                    <a:latin typeface="+mj-lt"/>
                    <a:ea typeface="Calibri" panose="020F0502020204030204" pitchFamily="34" charset="0"/>
                    <a:cs typeface="Calibri" panose="020F0502020204030204" pitchFamily="34" charset="0"/>
                  </a:rPr>
                  <a:t>Salad</a:t>
                </a:r>
              </a:p>
              <a:p>
                <a:pPr algn="ctr"/>
                <a:r>
                  <a:rPr lang="en-US" sz="1400" b="1" dirty="0">
                    <a:latin typeface="+mj-lt"/>
                    <a:ea typeface="Calibri" panose="020F0502020204030204" pitchFamily="34" charset="0"/>
                    <a:cs typeface="Calibri" panose="020F0502020204030204" pitchFamily="34" charset="0"/>
                  </a:rPr>
                  <a:t>(R5710)</a:t>
                </a:r>
              </a:p>
              <a:p>
                <a:pPr algn="ctr"/>
                <a:r>
                  <a:rPr lang="en-US" sz="1400" b="1" dirty="0">
                    <a:latin typeface="+mj-lt"/>
                    <a:ea typeface="Calibri" panose="020F0502020204030204" pitchFamily="34" charset="0"/>
                    <a:cs typeface="Calibri" panose="020F0502020204030204" pitchFamily="34" charset="0"/>
                  </a:rPr>
                  <a:t>Cheesy Garlic </a:t>
                </a:r>
              </a:p>
              <a:p>
                <a:pPr algn="ctr"/>
                <a:r>
                  <a:rPr lang="en-US" sz="1400" b="1" dirty="0">
                    <a:latin typeface="+mj-lt"/>
                    <a:ea typeface="Calibri" panose="020F0502020204030204" pitchFamily="34" charset="0"/>
                    <a:cs typeface="Calibri" panose="020F0502020204030204" pitchFamily="34" charset="0"/>
                  </a:rPr>
                  <a:t>Breadstick</a:t>
                </a:r>
              </a:p>
              <a:p>
                <a:pPr algn="ctr"/>
                <a:r>
                  <a:rPr lang="en-US" sz="1400" b="1" dirty="0">
                    <a:latin typeface="+mj-lt"/>
                    <a:ea typeface="Calibri" panose="020F0502020204030204" pitchFamily="34" charset="0"/>
                    <a:cs typeface="Calibri" panose="020F0502020204030204" pitchFamily="34" charset="0"/>
                  </a:rPr>
                  <a:t>(R2657)</a:t>
                </a:r>
              </a:p>
            </p:txBody>
          </p:sp>
          <p:sp>
            <p:nvSpPr>
              <p:cNvPr id="18" name="TextBox 17">
                <a:extLst>
                  <a:ext uri="{FF2B5EF4-FFF2-40B4-BE49-F238E27FC236}">
                    <a16:creationId xmlns:a16="http://schemas.microsoft.com/office/drawing/2014/main" id="{F36931E2-70F0-6D1F-E045-E61CF3F0A03F}"/>
                  </a:ext>
                </a:extLst>
              </p:cNvPr>
              <p:cNvSpPr txBox="1"/>
              <p:nvPr/>
            </p:nvSpPr>
            <p:spPr>
              <a:xfrm>
                <a:off x="4328636" y="4081543"/>
                <a:ext cx="2268704" cy="497302"/>
              </a:xfrm>
              <a:prstGeom prst="rect">
                <a:avLst/>
              </a:prstGeom>
              <a:noFill/>
            </p:spPr>
            <p:txBody>
              <a:bodyPr wrap="square" rtlCol="0">
                <a:spAutoFit/>
              </a:bodyPr>
              <a:lstStyle/>
              <a:p>
                <a:pPr algn="ctr"/>
                <a:r>
                  <a:rPr lang="en-US" sz="1400" b="1" dirty="0">
                    <a:latin typeface="Calibri Light" panose="020F0302020204030204" pitchFamily="34" charset="0"/>
                    <a:cs typeface="Calibri Light" panose="020F0302020204030204" pitchFamily="34" charset="0"/>
                  </a:rPr>
                  <a:t>Crunchy Chef Salad</a:t>
                </a:r>
              </a:p>
              <a:p>
                <a:pPr algn="ctr"/>
                <a:r>
                  <a:rPr lang="en-US" sz="1400" b="1" dirty="0">
                    <a:latin typeface="Calibri Light" panose="020F0302020204030204" pitchFamily="34" charset="0"/>
                    <a:cs typeface="Calibri Light" panose="020F0302020204030204" pitchFamily="34" charset="0"/>
                  </a:rPr>
                  <a:t>(R5789)</a:t>
                </a:r>
              </a:p>
              <a:p>
                <a:pPr algn="ctr"/>
                <a:r>
                  <a:rPr lang="en-US" sz="1400" b="1" dirty="0">
                    <a:latin typeface="Calibri Light" panose="020F0302020204030204" pitchFamily="34" charset="0"/>
                    <a:cs typeface="Calibri Light" panose="020F0302020204030204" pitchFamily="34" charset="0"/>
                  </a:rPr>
                  <a:t>Artisan Roll (#6068)</a:t>
                </a:r>
                <a:endParaRPr lang="en-US" sz="1600" b="1" dirty="0">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3A391A46-500D-169B-C0E9-A79CB46AB398}"/>
                  </a:ext>
                </a:extLst>
              </p:cNvPr>
              <p:cNvSpPr/>
              <p:nvPr/>
            </p:nvSpPr>
            <p:spPr>
              <a:xfrm>
                <a:off x="1005458" y="3737982"/>
                <a:ext cx="740632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D8C48AD4-7734-0FE9-F857-04E502470A60}"/>
                </a:ext>
              </a:extLst>
            </p:cNvPr>
            <p:cNvCxnSpPr>
              <a:cxnSpLocks/>
            </p:cNvCxnSpPr>
            <p:nvPr/>
          </p:nvCxnSpPr>
          <p:spPr>
            <a:xfrm>
              <a:off x="2791051" y="3747363"/>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78DD41-1659-FEEC-7B23-73F5756AA424}"/>
                </a:ext>
              </a:extLst>
            </p:cNvPr>
            <p:cNvCxnSpPr>
              <a:cxnSpLocks/>
            </p:cNvCxnSpPr>
            <p:nvPr/>
          </p:nvCxnSpPr>
          <p:spPr>
            <a:xfrm>
              <a:off x="6431202" y="3730050"/>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BC04C-30F1-3612-FF6A-02FC21F77969}"/>
                </a:ext>
              </a:extLst>
            </p:cNvPr>
            <p:cNvCxnSpPr>
              <a:cxnSpLocks/>
            </p:cNvCxnSpPr>
            <p:nvPr/>
          </p:nvCxnSpPr>
          <p:spPr>
            <a:xfrm>
              <a:off x="4457334" y="3740598"/>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B17A2D6-6015-310B-6D6E-181EEDDFEE9B}"/>
                </a:ext>
              </a:extLst>
            </p:cNvPr>
            <p:cNvSpPr txBox="1"/>
            <p:nvPr/>
          </p:nvSpPr>
          <p:spPr>
            <a:xfrm>
              <a:off x="2971556" y="3897473"/>
              <a:ext cx="1350804" cy="932442"/>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Cajun Chicken Salad</a:t>
              </a:r>
            </a:p>
            <a:p>
              <a:pPr algn="ctr"/>
              <a:r>
                <a:rPr lang="en-US" sz="1400" b="1" dirty="0">
                  <a:latin typeface="Calibri Light" panose="020F0302020204030204" pitchFamily="34" charset="0"/>
                  <a:cs typeface="Calibri Light" panose="020F0302020204030204" pitchFamily="34" charset="0"/>
                </a:rPr>
                <a:t>(R5713)</a:t>
              </a:r>
            </a:p>
            <a:p>
              <a:pPr algn="ctr"/>
              <a:r>
                <a:rPr lang="en-US" sz="1400" b="1" dirty="0">
                  <a:latin typeface="Calibri Light" panose="020F0302020204030204" pitchFamily="34" charset="0"/>
                  <a:cs typeface="Calibri Light" panose="020F0302020204030204" pitchFamily="34" charset="0"/>
                </a:rPr>
                <a:t>Cajun Ranch </a:t>
              </a:r>
            </a:p>
            <a:p>
              <a:pPr algn="ctr"/>
              <a:r>
                <a:rPr lang="en-US" sz="1400" b="1" dirty="0">
                  <a:latin typeface="Calibri Light" panose="020F0302020204030204" pitchFamily="34" charset="0"/>
                  <a:cs typeface="Calibri Light" panose="020F0302020204030204" pitchFamily="34" charset="0"/>
                </a:rPr>
                <a:t>Dressing</a:t>
              </a:r>
            </a:p>
            <a:p>
              <a:pPr algn="ctr"/>
              <a:r>
                <a:rPr lang="en-US" sz="1400" b="1" dirty="0">
                  <a:latin typeface="Calibri Light" panose="020F0302020204030204" pitchFamily="34" charset="0"/>
                  <a:cs typeface="Calibri Light" panose="020F0302020204030204" pitchFamily="34" charset="0"/>
                </a:rPr>
                <a:t>Honey Biscuit</a:t>
              </a:r>
            </a:p>
            <a:p>
              <a:pPr algn="ctr"/>
              <a:r>
                <a:rPr lang="en-US" sz="1400" b="1" dirty="0">
                  <a:latin typeface="Calibri Light" panose="020F0302020204030204" pitchFamily="34" charset="0"/>
                  <a:cs typeface="Calibri Light" panose="020F0302020204030204" pitchFamily="34" charset="0"/>
                </a:rPr>
                <a:t>(R2638)</a:t>
              </a:r>
              <a:endParaRPr lang="en-US" sz="1600" b="1" dirty="0">
                <a:latin typeface="Calibri Light" panose="020F0302020204030204" pitchFamily="34" charset="0"/>
                <a:cs typeface="Calibri Light" panose="020F0302020204030204" pitchFamily="34" charset="0"/>
              </a:endParaRPr>
            </a:p>
          </p:txBody>
        </p:sp>
      </p:grpSp>
      <p:pic>
        <p:nvPicPr>
          <p:cNvPr id="2" name="Picture 1">
            <a:extLst>
              <a:ext uri="{FF2B5EF4-FFF2-40B4-BE49-F238E27FC236}">
                <a16:creationId xmlns:a16="http://schemas.microsoft.com/office/drawing/2014/main" id="{0A9E3234-65D6-8CE9-3FBA-CCB3A6AE0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5648" y="5447252"/>
            <a:ext cx="1404744" cy="109257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EC78C61-D059-F895-4A91-EECA2FE63BE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4492054" y="5224754"/>
            <a:ext cx="1639995" cy="1428549"/>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1428D8B-7870-3D76-048F-83A0178055B4}"/>
              </a:ext>
            </a:extLst>
          </p:cNvPr>
          <p:cNvSpPr txBox="1"/>
          <p:nvPr/>
        </p:nvSpPr>
        <p:spPr>
          <a:xfrm>
            <a:off x="8139726" y="3413973"/>
            <a:ext cx="2332405" cy="1169551"/>
          </a:xfrm>
          <a:prstGeom prst="rect">
            <a:avLst/>
          </a:prstGeom>
          <a:noFill/>
        </p:spPr>
        <p:txBody>
          <a:bodyPr wrap="square" rtlCol="0">
            <a:spAutoFit/>
          </a:bodyPr>
          <a:lstStyle/>
          <a:p>
            <a:pPr algn="ctr"/>
            <a:r>
              <a:rPr lang="en-US" sz="1400" b="1" dirty="0">
                <a:latin typeface="Calibri Light" panose="020F0302020204030204" pitchFamily="34" charset="0"/>
                <a:cs typeface="Calibri Light" panose="020F0302020204030204" pitchFamily="34" charset="0"/>
              </a:rPr>
              <a:t>Chinese Chicken Salad</a:t>
            </a:r>
          </a:p>
          <a:p>
            <a:pPr algn="ctr"/>
            <a:r>
              <a:rPr lang="en-US" sz="1400" b="1" dirty="0">
                <a:latin typeface="Calibri Light" panose="020F0302020204030204" pitchFamily="34" charset="0"/>
                <a:cs typeface="Calibri Light" panose="020F0302020204030204" pitchFamily="34" charset="0"/>
              </a:rPr>
              <a:t>w/Shredded Chicken</a:t>
            </a:r>
          </a:p>
          <a:p>
            <a:pPr algn="ctr"/>
            <a:r>
              <a:rPr lang="en-US" sz="1400" b="1" dirty="0">
                <a:latin typeface="Calibri Light" panose="020F0302020204030204" pitchFamily="34" charset="0"/>
                <a:cs typeface="Calibri Light" panose="020F0302020204030204" pitchFamily="34" charset="0"/>
              </a:rPr>
              <a:t>(R5709)</a:t>
            </a:r>
          </a:p>
          <a:p>
            <a:pPr algn="ctr"/>
            <a:r>
              <a:rPr lang="en-US" sz="1400" b="1" dirty="0">
                <a:latin typeface="Calibri Light" panose="020F0302020204030204" pitchFamily="34" charset="0"/>
                <a:cs typeface="Calibri Light" panose="020F0302020204030204" pitchFamily="34" charset="0"/>
              </a:rPr>
              <a:t>Hawaiian Roll</a:t>
            </a:r>
          </a:p>
          <a:p>
            <a:pPr algn="ctr"/>
            <a:r>
              <a:rPr lang="en-US" sz="1400" b="1" dirty="0">
                <a:latin typeface="Calibri Light" panose="020F0302020204030204" pitchFamily="34" charset="0"/>
                <a:cs typeface="Calibri Light" panose="020F0302020204030204" pitchFamily="34" charset="0"/>
              </a:rPr>
              <a:t>(CMS #6082)</a:t>
            </a:r>
          </a:p>
        </p:txBody>
      </p:sp>
    </p:spTree>
    <p:custDataLst>
      <p:tags r:id="rId1"/>
    </p:custDataLst>
    <p:extLst>
      <p:ext uri="{BB962C8B-B14F-4D97-AF65-F5344CB8AC3E}">
        <p14:creationId xmlns:p14="http://schemas.microsoft.com/office/powerpoint/2010/main" val="14941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2.22222E-6 L -0.20018 -0.00046 " pathEditMode="relative" rAng="0" ptsTypes="AA">
                                      <p:cBhvr>
                                        <p:cTn id="6" dur="2000" fill="hold"/>
                                        <p:tgtEl>
                                          <p:spTgt spid="4"/>
                                        </p:tgtEl>
                                        <p:attrNameLst>
                                          <p:attrName>ppt_x</p:attrName>
                                          <p:attrName>ppt_y</p:attrName>
                                        </p:attrNameLst>
                                      </p:cBhvr>
                                      <p:rCtr x="-10017" y="-23"/>
                                    </p:animMotion>
                                  </p:childTnLst>
                                </p:cTn>
                              </p:par>
                              <p:par>
                                <p:cTn id="7" presetID="42" presetClass="path" presetSubtype="0" accel="50000" decel="50000" fill="hold" nodeType="withEffect">
                                  <p:stCondLst>
                                    <p:cond delay="0"/>
                                  </p:stCondLst>
                                  <p:childTnLst>
                                    <p:animMotion origin="layout" path="M 2.77778E-6 -2.59259E-6 L 0.21337 0.00324 " pathEditMode="relative" rAng="0" ptsTypes="AA">
                                      <p:cBhvr>
                                        <p:cTn id="8" dur="2000" fill="hold"/>
                                        <p:tgtEl>
                                          <p:spTgt spid="2"/>
                                        </p:tgtEl>
                                        <p:attrNameLst>
                                          <p:attrName>ppt_x</p:attrName>
                                          <p:attrName>ppt_y</p:attrName>
                                        </p:attrNameLst>
                                      </p:cBhvr>
                                      <p:rCtr x="106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6C214D9F-BFF4-EB3A-51DA-16B6DE007524}"/>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09764" y="30222"/>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Bread Items</a:t>
            </a:r>
          </a:p>
        </p:txBody>
      </p:sp>
      <p:sp>
        <p:nvSpPr>
          <p:cNvPr id="41" name="TextBox 40">
            <a:extLst>
              <a:ext uri="{FF2B5EF4-FFF2-40B4-BE49-F238E27FC236}">
                <a16:creationId xmlns:a16="http://schemas.microsoft.com/office/drawing/2014/main" id="{BB81BB85-DED0-15D9-E36E-4CC2E6522109}"/>
              </a:ext>
            </a:extLst>
          </p:cNvPr>
          <p:cNvSpPr txBox="1"/>
          <p:nvPr/>
        </p:nvSpPr>
        <p:spPr>
          <a:xfrm>
            <a:off x="1463040" y="1090914"/>
            <a:ext cx="9506015" cy="2554545"/>
          </a:xfrm>
          <a:prstGeom prst="rect">
            <a:avLst/>
          </a:prstGeom>
          <a:noFill/>
        </p:spPr>
        <p:txBody>
          <a:bodyPr wrap="square" rtlCol="0">
            <a:spAutoFit/>
          </a:bodyPr>
          <a:lstStyle/>
          <a:p>
            <a:pPr algn="ctr"/>
            <a:r>
              <a:rPr lang="en-US" sz="3200" dirty="0">
                <a:solidFill>
                  <a:schemeClr val="bg1"/>
                </a:solidFill>
              </a:rPr>
              <a:t>Bread items with a recipe or stock number are </a:t>
            </a:r>
            <a:r>
              <a:rPr lang="en-US" sz="3200" b="1" dirty="0">
                <a:solidFill>
                  <a:schemeClr val="bg1"/>
                </a:solidFill>
              </a:rPr>
              <a:t>not</a:t>
            </a:r>
            <a:r>
              <a:rPr lang="en-US" sz="3200" dirty="0">
                <a:solidFill>
                  <a:schemeClr val="bg1"/>
                </a:solidFill>
              </a:rPr>
              <a:t> bundled with the entrée. </a:t>
            </a:r>
          </a:p>
          <a:p>
            <a:pPr algn="ctr"/>
            <a:r>
              <a:rPr lang="en-US" sz="3200" dirty="0">
                <a:solidFill>
                  <a:schemeClr val="bg1"/>
                </a:solidFill>
              </a:rPr>
              <a:t>These bread items do not have an “AND” indicating they are bundled with the entrée. </a:t>
            </a:r>
          </a:p>
          <a:p>
            <a:pPr algn="ctr"/>
            <a:r>
              <a:rPr lang="en-US" sz="3200" dirty="0">
                <a:solidFill>
                  <a:schemeClr val="bg1"/>
                </a:solidFill>
              </a:rPr>
              <a:t>These items follow Offer Versus Serve (OVS) guidelines. </a:t>
            </a:r>
          </a:p>
        </p:txBody>
      </p:sp>
      <p:grpSp>
        <p:nvGrpSpPr>
          <p:cNvPr id="12" name="Group 11">
            <a:extLst>
              <a:ext uri="{FF2B5EF4-FFF2-40B4-BE49-F238E27FC236}">
                <a16:creationId xmlns:a16="http://schemas.microsoft.com/office/drawing/2014/main" id="{8857D244-1D5F-591B-7B34-BCBF558351DD}"/>
              </a:ext>
            </a:extLst>
          </p:cNvPr>
          <p:cNvGrpSpPr/>
          <p:nvPr/>
        </p:nvGrpSpPr>
        <p:grpSpPr>
          <a:xfrm>
            <a:off x="1875736" y="3956601"/>
            <a:ext cx="8440526" cy="1965835"/>
            <a:chOff x="657349" y="5206120"/>
            <a:chExt cx="7954089"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0"/>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786779" y="5537638"/>
              <a:ext cx="1645609" cy="498289"/>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Beef Teriyaki Dipper &amp;</a:t>
              </a:r>
            </a:p>
            <a:p>
              <a:pPr algn="ctr"/>
              <a:r>
                <a:rPr lang="en-US" sz="1400" b="1" dirty="0">
                  <a:latin typeface="Calibri Light" panose="020F0302020204030204" pitchFamily="34" charset="0"/>
                  <a:cs typeface="Calibri Light" panose="020F0302020204030204" pitchFamily="34" charset="0"/>
                </a:rPr>
                <a:t>Carrot Rice Bowl</a:t>
              </a:r>
            </a:p>
            <a:p>
              <a:pPr algn="ctr"/>
              <a:r>
                <a:rPr lang="en-US" sz="1400" b="1" dirty="0">
                  <a:latin typeface="Calibri Light" panose="020F0302020204030204" pitchFamily="34" charset="0"/>
                  <a:cs typeface="Calibri Light" panose="020F0302020204030204" pitchFamily="34" charset="0"/>
                </a:rPr>
                <a:t>(R5627)</a:t>
              </a:r>
            </a:p>
          </p:txBody>
        </p:sp>
        <p:sp>
          <p:nvSpPr>
            <p:cNvPr id="35" name="TextBox 34">
              <a:extLst>
                <a:ext uri="{FF2B5EF4-FFF2-40B4-BE49-F238E27FC236}">
                  <a16:creationId xmlns:a16="http://schemas.microsoft.com/office/drawing/2014/main" id="{4F24435D-FEA4-919E-92EF-5F99A3E8A281}"/>
                </a:ext>
              </a:extLst>
            </p:cNvPr>
            <p:cNvSpPr txBox="1"/>
            <p:nvPr/>
          </p:nvSpPr>
          <p:spPr>
            <a:xfrm>
              <a:off x="2639785" y="5537638"/>
              <a:ext cx="1828938" cy="425622"/>
            </a:xfrm>
            <a:prstGeom prst="rect">
              <a:avLst/>
            </a:prstGeom>
            <a:noFill/>
          </p:spPr>
          <p:txBody>
            <a:bodyPr wrap="none" rtlCol="0">
              <a:spAutoFit/>
            </a:bodyPr>
            <a:lstStyle/>
            <a:p>
              <a:pPr algn="ctr"/>
              <a:r>
                <a:rPr lang="en-US" sz="1400" b="1" dirty="0" err="1">
                  <a:latin typeface="Calibri Light" panose="020F0302020204030204" pitchFamily="34" charset="0"/>
                  <a:cs typeface="Calibri Light" panose="020F0302020204030204" pitchFamily="34" charset="0"/>
                </a:rPr>
                <a:t>Chik’n</a:t>
              </a:r>
              <a:r>
                <a:rPr lang="en-US" sz="1400" b="1" dirty="0">
                  <a:latin typeface="Calibri Light" panose="020F0302020204030204" pitchFamily="34" charset="0"/>
                  <a:cs typeface="Calibri Light" panose="020F0302020204030204" pitchFamily="34" charset="0"/>
                </a:rPr>
                <a:t> Nuggets (R60210)</a:t>
              </a:r>
            </a:p>
            <a:p>
              <a:pPr algn="ctr"/>
              <a:endParaRPr lang="en-US" sz="700" b="1" dirty="0">
                <a:latin typeface="Calibri Light" panose="020F0302020204030204" pitchFamily="34" charset="0"/>
                <a:cs typeface="Calibri Light" panose="020F0302020204030204" pitchFamily="34" charset="0"/>
              </a:endParaRPr>
            </a:p>
            <a:p>
              <a:pPr algn="ctr"/>
              <a:r>
                <a:rPr lang="en-US" sz="1400" b="1" dirty="0">
                  <a:latin typeface="Calibri Light" panose="020F0302020204030204" pitchFamily="34" charset="0"/>
                  <a:cs typeface="Calibri Light" panose="020F0302020204030204" pitchFamily="34" charset="0"/>
                </a:rPr>
                <a:t>Artisan Roll (CMS #6068)</a:t>
              </a:r>
              <a:endParaRPr lang="en-US" sz="1200" b="1"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9CA34200-AA91-C829-1537-E9BF2F7A3494}"/>
                </a:ext>
              </a:extLst>
            </p:cNvPr>
            <p:cNvSpPr txBox="1"/>
            <p:nvPr/>
          </p:nvSpPr>
          <p:spPr>
            <a:xfrm>
              <a:off x="4622528" y="5589009"/>
              <a:ext cx="1901145" cy="498289"/>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Carnitas Bowl (Pork, Rice, </a:t>
              </a:r>
            </a:p>
            <a:p>
              <a:pPr algn="ctr"/>
              <a:r>
                <a:rPr lang="en-US" sz="1400" b="1" dirty="0">
                  <a:latin typeface="Calibri Light" panose="020F0302020204030204" pitchFamily="34" charset="0"/>
                  <a:cs typeface="Calibri Light" panose="020F0302020204030204" pitchFamily="34" charset="0"/>
                </a:rPr>
                <a:t>Beans)</a:t>
              </a:r>
            </a:p>
            <a:p>
              <a:pPr algn="ctr"/>
              <a:r>
                <a:rPr lang="en-US" sz="1400" b="1" dirty="0">
                  <a:latin typeface="Calibri Light" panose="020F0302020204030204" pitchFamily="34" charset="0"/>
                  <a:cs typeface="Calibri Light" panose="020F0302020204030204" pitchFamily="34" charset="0"/>
                </a:rPr>
                <a:t>(R5649)</a:t>
              </a:r>
              <a:endParaRPr lang="en-US" sz="1600" b="1" dirty="0">
                <a:latin typeface="Calibri Light" panose="020F0302020204030204" pitchFamily="34" charset="0"/>
                <a:cs typeface="Calibri Light" panose="020F0302020204030204" pitchFamily="34" charset="0"/>
              </a:endParaRPr>
            </a:p>
          </p:txBody>
        </p:sp>
        <p:sp>
          <p:nvSpPr>
            <p:cNvPr id="37" name="TextBox 36">
              <a:extLst>
                <a:ext uri="{FF2B5EF4-FFF2-40B4-BE49-F238E27FC236}">
                  <a16:creationId xmlns:a16="http://schemas.microsoft.com/office/drawing/2014/main" id="{97883A51-FD7B-3F70-1BCE-68CDDBBED85A}"/>
                </a:ext>
              </a:extLst>
            </p:cNvPr>
            <p:cNvSpPr txBox="1"/>
            <p:nvPr/>
          </p:nvSpPr>
          <p:spPr>
            <a:xfrm>
              <a:off x="6604792" y="5539136"/>
              <a:ext cx="1936494" cy="498289"/>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Chicken Drumstick </a:t>
              </a:r>
            </a:p>
            <a:p>
              <a:pPr algn="ctr"/>
              <a:r>
                <a:rPr lang="en-US" sz="1400" b="1" dirty="0">
                  <a:latin typeface="Calibri Light" panose="020F0302020204030204" pitchFamily="34" charset="0"/>
                  <a:cs typeface="Calibri Light" panose="020F0302020204030204" pitchFamily="34" charset="0"/>
                </a:rPr>
                <a:t>&amp; Mashed Potato (R0972) </a:t>
              </a:r>
            </a:p>
            <a:p>
              <a:pPr algn="ctr"/>
              <a:r>
                <a:rPr lang="en-US" sz="1400" b="1" dirty="0">
                  <a:latin typeface="Calibri Light" panose="020F0302020204030204" pitchFamily="34" charset="0"/>
                  <a:cs typeface="Calibri Light" panose="020F0302020204030204" pitchFamily="34" charset="0"/>
                </a:rPr>
                <a:t>Artisan Roll (#6068)</a:t>
              </a:r>
              <a:endParaRPr lang="en-US" sz="1200" b="1"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1B319F9-8C0E-951F-FB7F-1BACC2337541}"/>
                </a:ext>
              </a:extLst>
            </p:cNvPr>
            <p:cNvSpPr/>
            <p:nvPr/>
          </p:nvSpPr>
          <p:spPr>
            <a:xfrm>
              <a:off x="2541470" y="5777116"/>
              <a:ext cx="1947950" cy="18436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439ADD-A1B8-602E-3C87-50ECBC045BF1}"/>
                </a:ext>
              </a:extLst>
            </p:cNvPr>
            <p:cNvSpPr/>
            <p:nvPr/>
          </p:nvSpPr>
          <p:spPr>
            <a:xfrm>
              <a:off x="6643110" y="5857990"/>
              <a:ext cx="1828800" cy="18411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5233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0EEE1602-739B-25DE-5F56-837B8BC3A93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81200" y="-7974"/>
            <a:ext cx="8229600"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Smoothie/Parfait Entrées</a:t>
            </a:r>
          </a:p>
        </p:txBody>
      </p:sp>
      <p:sp>
        <p:nvSpPr>
          <p:cNvPr id="6" name="Rectangle 5">
            <a:extLst>
              <a:ext uri="{FF2B5EF4-FFF2-40B4-BE49-F238E27FC236}">
                <a16:creationId xmlns:a16="http://schemas.microsoft.com/office/drawing/2014/main" id="{E870579B-57FC-9A15-05E2-D88187067511}"/>
              </a:ext>
            </a:extLst>
          </p:cNvPr>
          <p:cNvSpPr/>
          <p:nvPr/>
        </p:nvSpPr>
        <p:spPr>
          <a:xfrm>
            <a:off x="4812304" y="2774841"/>
            <a:ext cx="2567392" cy="21822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4A5FDFEB-660A-6DC2-1CB6-F0BD69FA5A4F}"/>
              </a:ext>
            </a:extLst>
          </p:cNvPr>
          <p:cNvSpPr txBox="1"/>
          <p:nvPr/>
        </p:nvSpPr>
        <p:spPr>
          <a:xfrm>
            <a:off x="4724400" y="2792954"/>
            <a:ext cx="2743200" cy="2169825"/>
          </a:xfrm>
          <a:prstGeom prst="rect">
            <a:avLst/>
          </a:prstGeom>
          <a:noFill/>
        </p:spPr>
        <p:txBody>
          <a:bodyPr wrap="square">
            <a:spAutoFit/>
          </a:bodyPr>
          <a:lstStyle/>
          <a:p>
            <a:pPr algn="ctr"/>
            <a:r>
              <a:rPr lang="en-US" sz="1500" b="1" dirty="0"/>
              <a:t>Manager’s Choice  </a:t>
            </a:r>
          </a:p>
          <a:p>
            <a:pPr algn="ctr"/>
            <a:r>
              <a:rPr lang="en-US" sz="1500" b="1" dirty="0"/>
              <a:t>Smoothie**</a:t>
            </a:r>
          </a:p>
          <a:p>
            <a:pPr algn="ctr"/>
            <a:r>
              <a:rPr lang="en-US" sz="1500" b="1" dirty="0"/>
              <a:t>Granola Cinnamon</a:t>
            </a:r>
          </a:p>
          <a:p>
            <a:pPr algn="ctr"/>
            <a:r>
              <a:rPr lang="en-US" sz="1500" b="1" dirty="0"/>
              <a:t>(CMS #1501) </a:t>
            </a:r>
            <a:r>
              <a:rPr lang="en-US" sz="1500" b="1" dirty="0">
                <a:solidFill>
                  <a:srgbClr val="00B050"/>
                </a:solidFill>
              </a:rPr>
              <a:t>V</a:t>
            </a:r>
          </a:p>
          <a:p>
            <a:pPr algn="ctr"/>
            <a:r>
              <a:rPr lang="en-US" sz="1500" b="1" dirty="0"/>
              <a:t>OR</a:t>
            </a:r>
          </a:p>
          <a:p>
            <a:pPr algn="ctr"/>
            <a:r>
              <a:rPr lang="en-US" sz="1500" b="1" dirty="0"/>
              <a:t>Manager’s</a:t>
            </a:r>
          </a:p>
          <a:p>
            <a:pPr algn="ctr"/>
            <a:r>
              <a:rPr lang="en-US" sz="1500" b="1" dirty="0"/>
              <a:t>Choice Yogurt Parfait**</a:t>
            </a:r>
          </a:p>
          <a:p>
            <a:pPr algn="ctr"/>
            <a:r>
              <a:rPr lang="en-US" sz="1500" b="1" dirty="0"/>
              <a:t>Granola Cinnamon</a:t>
            </a:r>
          </a:p>
          <a:p>
            <a:pPr algn="ctr"/>
            <a:r>
              <a:rPr lang="en-US" sz="1500" b="1" dirty="0"/>
              <a:t>(CMS #1501) </a:t>
            </a:r>
            <a:r>
              <a:rPr lang="en-US" sz="1500" b="1" dirty="0">
                <a:solidFill>
                  <a:srgbClr val="00B050"/>
                </a:solidFill>
              </a:rPr>
              <a:t>V</a:t>
            </a:r>
          </a:p>
        </p:txBody>
      </p:sp>
      <p:pic>
        <p:nvPicPr>
          <p:cNvPr id="5" name="Picture 4" descr="Letter&#10;&#10;Description automatically generated">
            <a:extLst>
              <a:ext uri="{FF2B5EF4-FFF2-40B4-BE49-F238E27FC236}">
                <a16:creationId xmlns:a16="http://schemas.microsoft.com/office/drawing/2014/main" id="{391E3207-7CEC-0F44-6DDB-0F25B7AB00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87" b="93229" l="9716" r="89738">
                        <a14:foregroundMark x1="25218" y1="7487" x2="73144" y2="9245"/>
                        <a14:foregroundMark x1="70415" y1="90755" x2="28930" y2="90039"/>
                        <a14:foregroundMark x1="69651" y1="93229" x2="69651" y2="93229"/>
                        <a14:foregroundMark x1="73144" y1="91862" x2="66594" y2="91406"/>
                        <a14:foregroundMark x1="73144" y1="92057" x2="74672" y2="92318"/>
                        <a14:backgroundMark x1="81878" y1="75521" x2="81878" y2="75521"/>
                        <a14:backgroundMark x1="79148" y1="68490" x2="82205" y2="45833"/>
                        <a14:backgroundMark x1="53384" y1="92969" x2="79913" y2="92969"/>
                      </a14:backgroundRemoval>
                    </a14:imgEffect>
                  </a14:imgLayer>
                </a14:imgProps>
              </a:ext>
              <a:ext uri="{837473B0-CC2E-450A-ABE3-18F120FF3D39}">
                <a1611:picAttrSrcUrl xmlns:a1611="http://schemas.microsoft.com/office/drawing/2016/11/main" r:id="rId8"/>
              </a:ext>
            </a:extLst>
          </a:blip>
          <a:stretch>
            <a:fillRect/>
          </a:stretch>
        </p:blipFill>
        <p:spPr>
          <a:xfrm>
            <a:off x="6620081" y="4962779"/>
            <a:ext cx="1028548" cy="1724727"/>
          </a:xfrm>
          <a:prstGeom prst="rect">
            <a:avLst/>
          </a:prstGeom>
        </p:spPr>
      </p:pic>
      <p:sp>
        <p:nvSpPr>
          <p:cNvPr id="8" name="TextBox 7">
            <a:extLst>
              <a:ext uri="{FF2B5EF4-FFF2-40B4-BE49-F238E27FC236}">
                <a16:creationId xmlns:a16="http://schemas.microsoft.com/office/drawing/2014/main" id="{FD9A795B-9C52-B754-40B3-B31F4BE7D2AA}"/>
              </a:ext>
            </a:extLst>
          </p:cNvPr>
          <p:cNvSpPr txBox="1"/>
          <p:nvPr/>
        </p:nvSpPr>
        <p:spPr>
          <a:xfrm>
            <a:off x="5599189" y="5618558"/>
            <a:ext cx="1063112" cy="707886"/>
          </a:xfrm>
          <a:prstGeom prst="rect">
            <a:avLst/>
          </a:prstGeom>
          <a:noFill/>
        </p:spPr>
        <p:txBody>
          <a:bodyPr wrap="none" rtlCol="0">
            <a:spAutoFit/>
          </a:bodyPr>
          <a:lstStyle/>
          <a:p>
            <a:r>
              <a:rPr lang="en-US" sz="4000" b="1" dirty="0">
                <a:solidFill>
                  <a:schemeClr val="bg1"/>
                </a:solidFill>
              </a:rPr>
              <a:t>OVS</a:t>
            </a:r>
          </a:p>
        </p:txBody>
      </p:sp>
      <p:grpSp>
        <p:nvGrpSpPr>
          <p:cNvPr id="26" name="Group 25">
            <a:extLst>
              <a:ext uri="{FF2B5EF4-FFF2-40B4-BE49-F238E27FC236}">
                <a16:creationId xmlns:a16="http://schemas.microsoft.com/office/drawing/2014/main" id="{0409443C-F64F-80C2-B9EE-408F397C3ABE}"/>
              </a:ext>
            </a:extLst>
          </p:cNvPr>
          <p:cNvGrpSpPr/>
          <p:nvPr/>
        </p:nvGrpSpPr>
        <p:grpSpPr>
          <a:xfrm>
            <a:off x="4109106" y="5205559"/>
            <a:ext cx="1701800" cy="1472512"/>
            <a:chOff x="1143000" y="3380900"/>
            <a:chExt cx="3477100" cy="3477100"/>
          </a:xfrm>
        </p:grpSpPr>
        <p:pic>
          <p:nvPicPr>
            <p:cNvPr id="21" name="Picture 20" descr="A plastic cup with a yellow liquid in it&#10;&#10;Description automatically generated with low confidence">
              <a:extLst>
                <a:ext uri="{FF2B5EF4-FFF2-40B4-BE49-F238E27FC236}">
                  <a16:creationId xmlns:a16="http://schemas.microsoft.com/office/drawing/2014/main" id="{35797B06-1445-A1CA-15AA-F22EAA709F1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1143000" y="3380900"/>
              <a:ext cx="3477100" cy="3477100"/>
            </a:xfrm>
            <a:prstGeom prst="rect">
              <a:avLst/>
            </a:prstGeom>
          </p:spPr>
        </p:pic>
        <p:pic>
          <p:nvPicPr>
            <p:cNvPr id="24" name="Picture 23" descr="A red straw on a white background&#10;&#10;Description automatically generated with medium confidence">
              <a:extLst>
                <a:ext uri="{FF2B5EF4-FFF2-40B4-BE49-F238E27FC236}">
                  <a16:creationId xmlns:a16="http://schemas.microsoft.com/office/drawing/2014/main" id="{72A7059F-E111-434E-9EA2-A9FB18A6BC8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04" b="96467" l="4076" r="96467">
                          <a14:foregroundMark x1="4484" y1="93750" x2="4484" y2="93750"/>
                          <a14:foregroundMark x1="91712" y1="8696" x2="91712" y2="8696"/>
                          <a14:foregroundMark x1="96603" y1="3940" x2="96603" y2="3940"/>
                          <a14:foregroundMark x1="4076" y1="96467" x2="4076" y2="96467"/>
                        </a14:backgroundRemoval>
                      </a14:imgEffect>
                    </a14:imgLayer>
                  </a14:imgProps>
                </a:ext>
                <a:ext uri="{837473B0-CC2E-450A-ABE3-18F120FF3D39}">
                  <a1611:picAttrSrcUrl xmlns:a1611="http://schemas.microsoft.com/office/drawing/2016/11/main" r:id="rId14"/>
                </a:ext>
              </a:extLst>
            </a:blip>
            <a:srcRect t="61055" r="65790"/>
            <a:stretch/>
          </p:blipFill>
          <p:spPr>
            <a:xfrm rot="6237877">
              <a:off x="2304818" y="3505861"/>
              <a:ext cx="700869" cy="797862"/>
            </a:xfrm>
            <a:prstGeom prst="rect">
              <a:avLst/>
            </a:prstGeom>
          </p:spPr>
        </p:pic>
      </p:grpSp>
      <p:sp>
        <p:nvSpPr>
          <p:cNvPr id="10" name="TextBox 9">
            <a:extLst>
              <a:ext uri="{FF2B5EF4-FFF2-40B4-BE49-F238E27FC236}">
                <a16:creationId xmlns:a16="http://schemas.microsoft.com/office/drawing/2014/main" id="{C39784BF-30C3-DF09-DD0E-21467A5122EC}"/>
              </a:ext>
            </a:extLst>
          </p:cNvPr>
          <p:cNvSpPr txBox="1"/>
          <p:nvPr/>
        </p:nvSpPr>
        <p:spPr>
          <a:xfrm>
            <a:off x="1085649" y="1080592"/>
            <a:ext cx="10020702" cy="1569660"/>
          </a:xfrm>
          <a:prstGeom prst="rect">
            <a:avLst/>
          </a:prstGeom>
          <a:noFill/>
        </p:spPr>
        <p:txBody>
          <a:bodyPr wrap="square" rtlCol="0">
            <a:spAutoFit/>
          </a:bodyPr>
          <a:lstStyle/>
          <a:p>
            <a:pPr algn="ctr"/>
            <a:r>
              <a:rPr lang="en-US" sz="3200" dirty="0">
                <a:solidFill>
                  <a:schemeClr val="bg1"/>
                </a:solidFill>
              </a:rPr>
              <a:t>Smoothie and Parfait entrees are </a:t>
            </a:r>
            <a:r>
              <a:rPr lang="en-US" sz="3200" b="1" dirty="0">
                <a:solidFill>
                  <a:schemeClr val="bg1"/>
                </a:solidFill>
              </a:rPr>
              <a:t>not</a:t>
            </a:r>
            <a:r>
              <a:rPr lang="en-US" sz="3200" dirty="0">
                <a:solidFill>
                  <a:schemeClr val="bg1"/>
                </a:solidFill>
              </a:rPr>
              <a:t> bundled with the grain component. The grain component is OVS.</a:t>
            </a:r>
          </a:p>
          <a:p>
            <a:pPr algn="ctr"/>
            <a:r>
              <a:rPr lang="en-US" sz="3200" dirty="0">
                <a:solidFill>
                  <a:schemeClr val="bg1"/>
                </a:solidFill>
              </a:rPr>
              <a:t>The servings of entrée and grain may or may not match. </a:t>
            </a:r>
          </a:p>
        </p:txBody>
      </p:sp>
    </p:spTree>
    <p:extLst>
      <p:ext uri="{BB962C8B-B14F-4D97-AF65-F5344CB8AC3E}">
        <p14:creationId xmlns:p14="http://schemas.microsoft.com/office/powerpoint/2010/main" val="23028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7 L 0.06476 0.0044 " pathEditMode="relative" rAng="0" ptsTypes="AA">
                                      <p:cBhvr>
                                        <p:cTn id="6" dur="2000" fill="hold"/>
                                        <p:tgtEl>
                                          <p:spTgt spid="5"/>
                                        </p:tgtEl>
                                        <p:attrNameLst>
                                          <p:attrName>ppt_x</p:attrName>
                                          <p:attrName>ppt_y</p:attrName>
                                        </p:attrNameLst>
                                      </p:cBhvr>
                                      <p:rCtr x="3229" y="208"/>
                                    </p:animMotion>
                                  </p:childTnLst>
                                </p:cTn>
                              </p:par>
                              <p:par>
                                <p:cTn id="7" presetID="42" presetClass="path" presetSubtype="0" accel="50000" decel="50000" fill="hold" nodeType="withEffect">
                                  <p:stCondLst>
                                    <p:cond delay="0"/>
                                  </p:stCondLst>
                                  <p:childTnLst>
                                    <p:animMotion origin="layout" path="M -1.38889E-6 1.11111E-6 L -0.0493 -0.0007 " pathEditMode="relative" rAng="0" ptsTypes="AA">
                                      <p:cBhvr>
                                        <p:cTn id="8" dur="2000" fill="hold"/>
                                        <p:tgtEl>
                                          <p:spTgt spid="26"/>
                                        </p:tgtEl>
                                        <p:attrNameLst>
                                          <p:attrName>ppt_x</p:attrName>
                                          <p:attrName>ppt_y</p:attrName>
                                        </p:attrNameLst>
                                      </p:cBhvr>
                                      <p:rCtr x="-2465" y="-46"/>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56288-320E-6F59-D112-ECD309ADF4D1}"/>
            </a:ext>
          </a:extLst>
        </p:cNvPr>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7359D49F-F2C0-FDBC-D0D9-18DE587A874D}"/>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5" name="Rectangle 4">
            <a:extLst>
              <a:ext uri="{FF2B5EF4-FFF2-40B4-BE49-F238E27FC236}">
                <a16:creationId xmlns:a16="http://schemas.microsoft.com/office/drawing/2014/main" id="{1FF287A9-BC57-DA69-0FA0-C1700C97B9F7}"/>
              </a:ext>
            </a:extLst>
          </p:cNvPr>
          <p:cNvSpPr/>
          <p:nvPr/>
        </p:nvSpPr>
        <p:spPr>
          <a:xfrm>
            <a:off x="870508" y="2056444"/>
            <a:ext cx="8734698" cy="543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eople in graduation gowns&#10;&#10;Description automatically generated">
            <a:extLst>
              <a:ext uri="{FF2B5EF4-FFF2-40B4-BE49-F238E27FC236}">
                <a16:creationId xmlns:a16="http://schemas.microsoft.com/office/drawing/2014/main" id="{D860E371-5292-0402-3039-3ED9D6E3CF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9700" r="92067">
                        <a14:foregroundMark x1="16017" y1="28733" x2="18867" y2="48244"/>
                        <a14:foregroundMark x1="18867" y1="48244" x2="18867" y2="48244"/>
                        <a14:foregroundMark x1="30000" y1="26422" x2="30650" y2="51200"/>
                        <a14:foregroundMark x1="30650" y1="51200" x2="30650" y2="51200"/>
                        <a14:foregroundMark x1="43750" y1="30244" x2="43750" y2="54444"/>
                        <a14:foregroundMark x1="43750" y1="54444" x2="43750" y2="54444"/>
                        <a14:foregroundMark x1="56067" y1="25244" x2="54883" y2="57133"/>
                        <a14:foregroundMark x1="54883" y1="57133" x2="54883" y2="57133"/>
                        <a14:foregroundMark x1="82917" y1="27133" x2="84400" y2="59533"/>
                        <a14:foregroundMark x1="91250" y1="24200" x2="91250" y2="24200"/>
                        <a14:foregroundMark x1="68817" y1="28022" x2="69233" y2="59533"/>
                        <a14:foregroundMark x1="71183" y1="29044" x2="72800" y2="40000"/>
                        <a14:foregroundMark x1="75000" y1="38889" x2="75000" y2="38889"/>
                        <a14:foregroundMark x1="69883" y1="66911" x2="69883" y2="66911"/>
                        <a14:foregroundMark x1="67200" y1="68489" x2="67200" y2="68489"/>
                        <a14:foregroundMark x1="32433" y1="70000" x2="32433" y2="70000"/>
                        <a14:foregroundMark x1="27267" y1="69756" x2="27267" y2="69756"/>
                        <a14:foregroundMark x1="27200" y1="78422" x2="28517" y2="61422"/>
                        <a14:foregroundMark x1="17683" y1="74689" x2="18750" y2="58644"/>
                        <a14:foregroundMark x1="18750" y1="58644" x2="18750" y2="58644"/>
                        <a14:foregroundMark x1="14817" y1="77689" x2="15833" y2="64044"/>
                        <a14:foregroundMark x1="15833" y1="64044" x2="15833" y2="64044"/>
                        <a14:foregroundMark x1="12317" y1="21156" x2="12317" y2="21156"/>
                        <a14:foregroundMark x1="11250" y1="23933" x2="11250" y2="23933"/>
                        <a14:foregroundMark x1="26433" y1="27667" x2="26433" y2="27667"/>
                        <a14:foregroundMark x1="52383" y1="26556" x2="52150" y2="27267"/>
                        <a14:foregroundMark x1="91550" y1="19578" x2="91550" y2="19578"/>
                        <a14:foregroundMark x1="91433" y1="19733" x2="92083" y2="19889"/>
                        <a14:foregroundMark x1="70600" y1="77911" x2="70600" y2="77911"/>
                        <a14:foregroundMark x1="67383" y1="77511" x2="67383" y2="77511"/>
                        <a14:foregroundMark x1="12500" y1="21089" x2="10600" y2="26156"/>
                        <a14:foregroundMark x1="12733" y1="19578" x2="12733" y2="19578"/>
                        <a14:foregroundMark x1="13100" y1="20133" x2="13100" y2="20133"/>
                        <a14:foregroundMark x1="13217" y1="19889" x2="10483" y2="25289"/>
                        <a14:foregroundMark x1="12917" y1="19978" x2="13817" y2="20044"/>
                        <a14:foregroundMark x1="12733" y1="19422" x2="12733" y2="20133"/>
                        <a14:foregroundMark x1="10067" y1="26467" x2="9700" y2="26800"/>
                        <a14:foregroundMark x1="64467" y1="29089" x2="64467" y2="29089"/>
                        <a14:foregroundMark x1="66367" y1="48467" x2="65183" y2="50756"/>
                        <a14:foregroundMark x1="65350" y1="50533" x2="64583" y2="51000"/>
                        <a14:foregroundMark x1="24817" y1="54333" x2="24817" y2="54644"/>
                        <a14:foregroundMark x1="19467" y1="48689" x2="19050" y2="49089"/>
                        <a14:foregroundMark x1="12567" y1="29800" x2="12567" y2="29800"/>
                        <a14:backgroundMark x1="20717" y1="43933" x2="20717" y2="43933"/>
                        <a14:backgroundMark x1="25650" y1="47667" x2="25650" y2="47667"/>
                        <a14:backgroundMark x1="64650" y1="43933" x2="64650" y2="43933"/>
                        <a14:backgroundMark x1="16733" y1="74333" x2="16733" y2="72667"/>
                        <a14:backgroundMark x1="16600" y1="66156" x2="16550" y2="71956"/>
                      </a14:backgroundRemoval>
                    </a14:imgEffect>
                  </a14:imgLayer>
                </a14:imgProps>
              </a:ext>
              <a:ext uri="{837473B0-CC2E-450A-ABE3-18F120FF3D39}">
                <a1611:picAttrSrcUrl xmlns:a1611="http://schemas.microsoft.com/office/drawing/2016/11/main" r:id="rId9"/>
              </a:ext>
            </a:extLst>
          </a:blip>
          <a:stretch>
            <a:fillRect/>
          </a:stretch>
        </p:blipFill>
        <p:spPr>
          <a:xfrm>
            <a:off x="3233057" y="3192830"/>
            <a:ext cx="5725885" cy="4294414"/>
          </a:xfrm>
          <a:prstGeom prst="rect">
            <a:avLst/>
          </a:prstGeom>
        </p:spPr>
      </p:pic>
      <p:pic>
        <p:nvPicPr>
          <p:cNvPr id="16" name="Picture 15" descr="A graduation cap with a tassel&#10;&#10;Description automatically generated">
            <a:extLst>
              <a:ext uri="{FF2B5EF4-FFF2-40B4-BE49-F238E27FC236}">
                <a16:creationId xmlns:a16="http://schemas.microsoft.com/office/drawing/2014/main" id="{4D392C81-9447-D3FE-F30E-2B079795307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2184318" y="3828348"/>
            <a:ext cx="1211529" cy="846051"/>
          </a:xfrm>
          <a:prstGeom prst="rect">
            <a:avLst/>
          </a:prstGeom>
        </p:spPr>
      </p:pic>
      <p:pic>
        <p:nvPicPr>
          <p:cNvPr id="17" name="Picture 16" descr="A graduation cap with a tassel&#10;&#10;Description automatically generated">
            <a:extLst>
              <a:ext uri="{FF2B5EF4-FFF2-40B4-BE49-F238E27FC236}">
                <a16:creationId xmlns:a16="http://schemas.microsoft.com/office/drawing/2014/main" id="{C35A91C6-A411-94CA-808C-0AB77CCBF73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2516166" y="4963978"/>
            <a:ext cx="1211529" cy="846051"/>
          </a:xfrm>
          <a:prstGeom prst="rect">
            <a:avLst/>
          </a:prstGeom>
        </p:spPr>
      </p:pic>
      <p:pic>
        <p:nvPicPr>
          <p:cNvPr id="18" name="Picture 17" descr="A graduation cap with a tassel&#10;&#10;Description automatically generated">
            <a:extLst>
              <a:ext uri="{FF2B5EF4-FFF2-40B4-BE49-F238E27FC236}">
                <a16:creationId xmlns:a16="http://schemas.microsoft.com/office/drawing/2014/main" id="{DBEAC656-DBD7-98E2-1AC3-06E0EFA66D9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8999443" y="3744706"/>
            <a:ext cx="1211529" cy="846051"/>
          </a:xfrm>
          <a:prstGeom prst="rect">
            <a:avLst/>
          </a:prstGeom>
        </p:spPr>
      </p:pic>
      <p:pic>
        <p:nvPicPr>
          <p:cNvPr id="19" name="Picture 18" descr="A graduation cap with a tassel&#10;&#10;Description automatically generated">
            <a:extLst>
              <a:ext uri="{FF2B5EF4-FFF2-40B4-BE49-F238E27FC236}">
                <a16:creationId xmlns:a16="http://schemas.microsoft.com/office/drawing/2014/main" id="{59FB09F2-9AA3-EE2C-C964-EFE0DD5C4FB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8476660" y="4808041"/>
            <a:ext cx="1211529" cy="846051"/>
          </a:xfrm>
          <a:prstGeom prst="rect">
            <a:avLst/>
          </a:prstGeom>
        </p:spPr>
      </p:pic>
      <p:pic>
        <p:nvPicPr>
          <p:cNvPr id="20" name="Picture 19" descr="A graduation cap with a tassel&#10;&#10;Description automatically generated">
            <a:extLst>
              <a:ext uri="{FF2B5EF4-FFF2-40B4-BE49-F238E27FC236}">
                <a16:creationId xmlns:a16="http://schemas.microsoft.com/office/drawing/2014/main" id="{895B2F76-D57C-5557-BFB3-4DE80F23ACB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4216060" y="3509417"/>
            <a:ext cx="808806" cy="564816"/>
          </a:xfrm>
          <a:prstGeom prst="rect">
            <a:avLst/>
          </a:prstGeom>
        </p:spPr>
      </p:pic>
      <p:pic>
        <p:nvPicPr>
          <p:cNvPr id="21" name="Picture 20" descr="A graduation cap with a tassel&#10;&#10;Description automatically generated">
            <a:extLst>
              <a:ext uri="{FF2B5EF4-FFF2-40B4-BE49-F238E27FC236}">
                <a16:creationId xmlns:a16="http://schemas.microsoft.com/office/drawing/2014/main" id="{18AC4737-0694-C34B-42AA-78ABB07601A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5039815" y="3509416"/>
            <a:ext cx="808806" cy="564816"/>
          </a:xfrm>
          <a:prstGeom prst="rect">
            <a:avLst/>
          </a:prstGeom>
        </p:spPr>
      </p:pic>
      <p:pic>
        <p:nvPicPr>
          <p:cNvPr id="22" name="Picture 21" descr="A graduation cap with a tassel&#10;&#10;Description automatically generated">
            <a:extLst>
              <a:ext uri="{FF2B5EF4-FFF2-40B4-BE49-F238E27FC236}">
                <a16:creationId xmlns:a16="http://schemas.microsoft.com/office/drawing/2014/main" id="{2595C8EA-3CBB-66D3-3F04-66F79D6D1FD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7169038" y="3592315"/>
            <a:ext cx="808806" cy="564816"/>
          </a:xfrm>
          <a:prstGeom prst="rect">
            <a:avLst/>
          </a:prstGeom>
        </p:spPr>
      </p:pic>
      <p:pic>
        <p:nvPicPr>
          <p:cNvPr id="23" name="Picture 22" descr="A graduation cap with a tassel&#10;&#10;Description automatically generated">
            <a:extLst>
              <a:ext uri="{FF2B5EF4-FFF2-40B4-BE49-F238E27FC236}">
                <a16:creationId xmlns:a16="http://schemas.microsoft.com/office/drawing/2014/main" id="{830535ED-A6C5-CC78-D010-2A2ED775301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6501911" y="3538408"/>
            <a:ext cx="808806" cy="564816"/>
          </a:xfrm>
          <a:prstGeom prst="rect">
            <a:avLst/>
          </a:prstGeom>
        </p:spPr>
      </p:pic>
      <p:sp>
        <p:nvSpPr>
          <p:cNvPr id="24" name="Title 1">
            <a:extLst>
              <a:ext uri="{FF2B5EF4-FFF2-40B4-BE49-F238E27FC236}">
                <a16:creationId xmlns:a16="http://schemas.microsoft.com/office/drawing/2014/main" id="{5F149847-9C87-2AF5-48BF-4BF2BD122348}"/>
              </a:ext>
            </a:extLst>
          </p:cNvPr>
          <p:cNvSpPr txBox="1">
            <a:spLocks/>
          </p:cNvSpPr>
          <p:nvPr/>
        </p:nvSpPr>
        <p:spPr>
          <a:xfrm>
            <a:off x="3528781" y="2081554"/>
            <a:ext cx="5134441" cy="21507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Nourishing Students To Achieve Excellence!</a:t>
            </a:r>
          </a:p>
        </p:txBody>
      </p:sp>
      <p:sp>
        <p:nvSpPr>
          <p:cNvPr id="7" name="TextBox 6">
            <a:extLst>
              <a:ext uri="{FF2B5EF4-FFF2-40B4-BE49-F238E27FC236}">
                <a16:creationId xmlns:a16="http://schemas.microsoft.com/office/drawing/2014/main" id="{1FBB036A-7476-1D0C-4BB8-90FDC7224B28}"/>
              </a:ext>
            </a:extLst>
          </p:cNvPr>
          <p:cNvSpPr txBox="1"/>
          <p:nvPr/>
        </p:nvSpPr>
        <p:spPr>
          <a:xfrm>
            <a:off x="914503" y="548787"/>
            <a:ext cx="10362992" cy="3216265"/>
          </a:xfrm>
          <a:prstGeom prst="rect">
            <a:avLst/>
          </a:prstGeom>
          <a:noFill/>
        </p:spPr>
        <p:txBody>
          <a:bodyPr wrap="square" rtlCol="0">
            <a:spAutoFit/>
          </a:bodyPr>
          <a:lstStyle/>
          <a:p>
            <a:pPr algn="ctr"/>
            <a:r>
              <a:rPr lang="en-US" sz="3600" dirty="0">
                <a:solidFill>
                  <a:schemeClr val="bg1"/>
                </a:solidFill>
              </a:rPr>
              <a:t>Menus are designed for students to receive the optimal amount of nutrients in their diet.</a:t>
            </a:r>
          </a:p>
          <a:p>
            <a:pPr algn="ctr"/>
            <a:endParaRPr lang="en-US" sz="500" dirty="0">
              <a:solidFill>
                <a:schemeClr val="bg1"/>
              </a:solidFill>
            </a:endParaRPr>
          </a:p>
          <a:p>
            <a:pPr algn="ctr"/>
            <a:r>
              <a:rPr lang="en-US" sz="3600" dirty="0">
                <a:solidFill>
                  <a:schemeClr val="bg1"/>
                </a:solidFill>
              </a:rPr>
              <a:t>As you prepare for the next meal service, remember the health benefits our customers gain when they enjoy a meal from Café LA. </a:t>
            </a:r>
          </a:p>
          <a:p>
            <a:endParaRPr lang="en-US" dirty="0"/>
          </a:p>
        </p:txBody>
      </p:sp>
    </p:spTree>
    <p:custDataLst>
      <p:tags r:id="rId1"/>
    </p:custDataLst>
    <p:extLst>
      <p:ext uri="{BB962C8B-B14F-4D97-AF65-F5344CB8AC3E}">
        <p14:creationId xmlns:p14="http://schemas.microsoft.com/office/powerpoint/2010/main" val="329242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par>
                                <p:cTn id="8" presetID="6" presetClass="entr" presetSubtype="3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par>
                                <p:cTn id="11" presetID="6" presetClass="entr" presetSubtype="3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out)">
                                      <p:cBhvr>
                                        <p:cTn id="13" dur="2000"/>
                                        <p:tgtEl>
                                          <p:spTgt spid="20"/>
                                        </p:tgtEl>
                                      </p:cBhvr>
                                    </p:animEffect>
                                  </p:childTnLst>
                                </p:cTn>
                              </p:par>
                              <p:par>
                                <p:cTn id="14" presetID="6" presetClass="entr" presetSubtype="3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out)">
                                      <p:cBhvr>
                                        <p:cTn id="16" dur="2000"/>
                                        <p:tgtEl>
                                          <p:spTgt spid="21"/>
                                        </p:tgtEl>
                                      </p:cBhvr>
                                    </p:animEffect>
                                  </p:childTnLst>
                                </p:cTn>
                              </p:par>
                              <p:par>
                                <p:cTn id="17" presetID="6" presetClass="entr" presetSubtype="3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2000"/>
                                        <p:tgtEl>
                                          <p:spTgt spid="23"/>
                                        </p:tgtEl>
                                      </p:cBhvr>
                                    </p:animEffect>
                                  </p:childTnLst>
                                </p:cTn>
                              </p:par>
                              <p:par>
                                <p:cTn id="20" presetID="6" presetClass="entr" presetSubtype="32"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out)">
                                      <p:cBhvr>
                                        <p:cTn id="22" dur="2000"/>
                                        <p:tgtEl>
                                          <p:spTgt spid="22"/>
                                        </p:tgtEl>
                                      </p:cBhvr>
                                    </p:animEffect>
                                  </p:childTnLst>
                                </p:cTn>
                              </p:par>
                              <p:par>
                                <p:cTn id="23" presetID="6" presetClass="entr" presetSubtype="3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out)">
                                      <p:cBhvr>
                                        <p:cTn id="25" dur="2000"/>
                                        <p:tgtEl>
                                          <p:spTgt spid="18"/>
                                        </p:tgtEl>
                                      </p:cBhvr>
                                    </p:animEffect>
                                  </p:childTnLst>
                                </p:cTn>
                              </p:par>
                              <p:par>
                                <p:cTn id="26" presetID="6" presetClass="entr" presetSubtype="32"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out)">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par>
                          <p:cTn id="33" fill="hold">
                            <p:stCondLst>
                              <p:cond delay="0"/>
                            </p:stCondLst>
                            <p:childTnLst>
                              <p:par>
                                <p:cTn id="34" presetID="64" presetClass="path" presetSubtype="0" accel="50000" decel="50000" fill="hold" nodeType="afterEffect">
                                  <p:stCondLst>
                                    <p:cond delay="0"/>
                                  </p:stCondLst>
                                  <p:childTnLst>
                                    <p:animMotion origin="layout" path="M 0 0 L 0 -0.25 E" pathEditMode="relative" ptsTypes="">
                                      <p:cBhvr>
                                        <p:cTn id="35" dur="2000" fill="hold"/>
                                        <p:tgtEl>
                                          <p:spTgt spid="17"/>
                                        </p:tgtEl>
                                        <p:attrNameLst>
                                          <p:attrName>ppt_x</p:attrName>
                                          <p:attrName>ppt_y</p:attrName>
                                        </p:attrNameLst>
                                      </p:cBhvr>
                                    </p:animMotion>
                                  </p:childTnLst>
                                </p:cTn>
                              </p:par>
                              <p:par>
                                <p:cTn id="36" presetID="64" presetClass="path" presetSubtype="0" accel="50000" decel="50000" fill="hold" nodeType="withEffect">
                                  <p:stCondLst>
                                    <p:cond delay="0"/>
                                  </p:stCondLst>
                                  <p:childTnLst>
                                    <p:animMotion origin="layout" path="M 0 0 L 0 -0.25 E" pathEditMode="relative" ptsTypes="">
                                      <p:cBhvr>
                                        <p:cTn id="37" dur="2000" fill="hold"/>
                                        <p:tgtEl>
                                          <p:spTgt spid="16"/>
                                        </p:tgtEl>
                                        <p:attrNameLst>
                                          <p:attrName>ppt_x</p:attrName>
                                          <p:attrName>ppt_y</p:attrName>
                                        </p:attrNameLst>
                                      </p:cBhvr>
                                    </p:animMotion>
                                  </p:childTnLst>
                                </p:cTn>
                              </p:par>
                              <p:par>
                                <p:cTn id="38" presetID="64" presetClass="path" presetSubtype="0" accel="50000" decel="50000" fill="hold" nodeType="withEffect">
                                  <p:stCondLst>
                                    <p:cond delay="0"/>
                                  </p:stCondLst>
                                  <p:childTnLst>
                                    <p:animMotion origin="layout" path="M -1.66667E-6 2.22222E-6 L -1.66667E-6 -0.25 " pathEditMode="relative" rAng="0" ptsTypes="AA">
                                      <p:cBhvr>
                                        <p:cTn id="39" dur="2000" fill="hold"/>
                                        <p:tgtEl>
                                          <p:spTgt spid="20"/>
                                        </p:tgtEl>
                                        <p:attrNameLst>
                                          <p:attrName>ppt_x</p:attrName>
                                          <p:attrName>ppt_y</p:attrName>
                                        </p:attrNameLst>
                                      </p:cBhvr>
                                      <p:rCtr x="0" y="-12500"/>
                                    </p:animMotion>
                                  </p:childTnLst>
                                </p:cTn>
                              </p:par>
                              <p:par>
                                <p:cTn id="40" presetID="64" presetClass="path" presetSubtype="0" accel="50000" decel="50000" fill="hold" nodeType="withEffect">
                                  <p:stCondLst>
                                    <p:cond delay="0"/>
                                  </p:stCondLst>
                                  <p:childTnLst>
                                    <p:animMotion origin="layout" path="M 4.16667E-6 2.22222E-6 L 4.16667E-6 -0.25 " pathEditMode="relative" rAng="0" ptsTypes="AA">
                                      <p:cBhvr>
                                        <p:cTn id="41" dur="2000" fill="hold"/>
                                        <p:tgtEl>
                                          <p:spTgt spid="21"/>
                                        </p:tgtEl>
                                        <p:attrNameLst>
                                          <p:attrName>ppt_x</p:attrName>
                                          <p:attrName>ppt_y</p:attrName>
                                        </p:attrNameLst>
                                      </p:cBhvr>
                                      <p:rCtr x="0" y="-12500"/>
                                    </p:animMotion>
                                  </p:childTnLst>
                                </p:cTn>
                              </p:par>
                              <p:par>
                                <p:cTn id="42" presetID="64" presetClass="path" presetSubtype="0" accel="50000" decel="50000" fill="hold" nodeType="withEffect">
                                  <p:stCondLst>
                                    <p:cond delay="0"/>
                                  </p:stCondLst>
                                  <p:childTnLst>
                                    <p:animMotion origin="layout" path="M -1.66667E-6 4.07407E-6 L -1.66667E-6 -0.25 " pathEditMode="relative" rAng="0" ptsTypes="AA">
                                      <p:cBhvr>
                                        <p:cTn id="43" dur="2000" fill="hold"/>
                                        <p:tgtEl>
                                          <p:spTgt spid="23"/>
                                        </p:tgtEl>
                                        <p:attrNameLst>
                                          <p:attrName>ppt_x</p:attrName>
                                          <p:attrName>ppt_y</p:attrName>
                                        </p:attrNameLst>
                                      </p:cBhvr>
                                      <p:rCtr x="0" y="-12500"/>
                                    </p:animMotion>
                                  </p:childTnLst>
                                </p:cTn>
                              </p:par>
                              <p:par>
                                <p:cTn id="44" presetID="64" presetClass="path" presetSubtype="0" accel="50000" decel="50000" fill="hold" nodeType="withEffect">
                                  <p:stCondLst>
                                    <p:cond delay="0"/>
                                  </p:stCondLst>
                                  <p:childTnLst>
                                    <p:animMotion origin="layout" path="M 1.66667E-6 3.7037E-6 L 1.66667E-6 -0.25 " pathEditMode="relative" rAng="0" ptsTypes="AA">
                                      <p:cBhvr>
                                        <p:cTn id="45" dur="2000" fill="hold"/>
                                        <p:tgtEl>
                                          <p:spTgt spid="22"/>
                                        </p:tgtEl>
                                        <p:attrNameLst>
                                          <p:attrName>ppt_x</p:attrName>
                                          <p:attrName>ppt_y</p:attrName>
                                        </p:attrNameLst>
                                      </p:cBhvr>
                                      <p:rCtr x="0" y="-12500"/>
                                    </p:animMotion>
                                  </p:childTnLst>
                                </p:cTn>
                              </p:par>
                              <p:par>
                                <p:cTn id="46" presetID="64" presetClass="path" presetSubtype="0" accel="50000" decel="50000" fill="hold" nodeType="withEffect">
                                  <p:stCondLst>
                                    <p:cond delay="0"/>
                                  </p:stCondLst>
                                  <p:childTnLst>
                                    <p:animMotion origin="layout" path="M -5.55556E-7 1.11111E-6 L -5.55556E-7 -0.25 " pathEditMode="relative" rAng="0" ptsTypes="AA">
                                      <p:cBhvr>
                                        <p:cTn id="47" dur="2000" fill="hold"/>
                                        <p:tgtEl>
                                          <p:spTgt spid="18"/>
                                        </p:tgtEl>
                                        <p:attrNameLst>
                                          <p:attrName>ppt_x</p:attrName>
                                          <p:attrName>ppt_y</p:attrName>
                                        </p:attrNameLst>
                                      </p:cBhvr>
                                      <p:rCtr x="0" y="-12500"/>
                                    </p:animMotion>
                                  </p:childTnLst>
                                </p:cTn>
                              </p:par>
                              <p:par>
                                <p:cTn id="48" presetID="64" presetClass="path" presetSubtype="0" accel="50000" decel="50000" fill="hold" nodeType="withEffect">
                                  <p:stCondLst>
                                    <p:cond delay="0"/>
                                  </p:stCondLst>
                                  <p:childTnLst>
                                    <p:animMotion origin="layout" path="M -2.5E-6 -1.48148E-6 L -2.5E-6 -0.25 " pathEditMode="relative" rAng="0" ptsTypes="AA">
                                      <p:cBhvr>
                                        <p:cTn id="49" dur="2000" fill="hold"/>
                                        <p:tgtEl>
                                          <p:spTgt spid="19"/>
                                        </p:tgtEl>
                                        <p:attrNameLst>
                                          <p:attrName>ppt_x</p:attrName>
                                          <p:attrName>ppt_y</p:attrName>
                                        </p:attrNameLst>
                                      </p:cBhvr>
                                      <p:rCtr x="0" y="-12500"/>
                                    </p:animMotion>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4E417256-2C2C-2330-A85B-9644B29C17D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txBox="1">
            <a:spLocks/>
          </p:cNvSpPr>
          <p:nvPr/>
        </p:nvSpPr>
        <p:spPr>
          <a:xfrm>
            <a:off x="0" y="396860"/>
            <a:ext cx="12192000" cy="692990"/>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Berlin Sans FB Demi" panose="020E0802020502020306" pitchFamily="34" charset="0"/>
              </a:rPr>
              <a:t>Breakfast Meal Pattern</a:t>
            </a:r>
          </a:p>
        </p:txBody>
      </p:sp>
      <p:graphicFrame>
        <p:nvGraphicFramePr>
          <p:cNvPr id="4" name="Table 3">
            <a:extLst>
              <a:ext uri="{FF2B5EF4-FFF2-40B4-BE49-F238E27FC236}">
                <a16:creationId xmlns:a16="http://schemas.microsoft.com/office/drawing/2014/main" id="{E65DA934-95D9-5147-ED85-97C2083F3A3E}"/>
              </a:ext>
            </a:extLst>
          </p:cNvPr>
          <p:cNvGraphicFramePr>
            <a:graphicFrameLocks noGrp="1"/>
          </p:cNvGraphicFramePr>
          <p:nvPr>
            <p:extLst>
              <p:ext uri="{D42A27DB-BD31-4B8C-83A1-F6EECF244321}">
                <p14:modId xmlns:p14="http://schemas.microsoft.com/office/powerpoint/2010/main" val="1993698176"/>
              </p:ext>
            </p:extLst>
          </p:nvPr>
        </p:nvGraphicFramePr>
        <p:xfrm>
          <a:off x="1608203" y="1486710"/>
          <a:ext cx="8975594" cy="4649767"/>
        </p:xfrm>
        <a:graphic>
          <a:graphicData uri="http://schemas.openxmlformats.org/drawingml/2006/table">
            <a:tbl>
              <a:tblPr firstRow="1" firstCol="1" bandRow="1">
                <a:tableStyleId>{793D81CF-94F2-401A-BA57-92F5A7B2D0C5}</a:tableStyleId>
              </a:tblPr>
              <a:tblGrid>
                <a:gridCol w="2787631">
                  <a:extLst>
                    <a:ext uri="{9D8B030D-6E8A-4147-A177-3AD203B41FA5}">
                      <a16:colId xmlns:a16="http://schemas.microsoft.com/office/drawing/2014/main" val="20000"/>
                    </a:ext>
                  </a:extLst>
                </a:gridCol>
                <a:gridCol w="1845861">
                  <a:extLst>
                    <a:ext uri="{9D8B030D-6E8A-4147-A177-3AD203B41FA5}">
                      <a16:colId xmlns:a16="http://schemas.microsoft.com/office/drawing/2014/main" val="20002"/>
                    </a:ext>
                  </a:extLst>
                </a:gridCol>
                <a:gridCol w="2316749">
                  <a:extLst>
                    <a:ext uri="{9D8B030D-6E8A-4147-A177-3AD203B41FA5}">
                      <a16:colId xmlns:a16="http://schemas.microsoft.com/office/drawing/2014/main" val="414582858"/>
                    </a:ext>
                  </a:extLst>
                </a:gridCol>
                <a:gridCol w="2025353">
                  <a:extLst>
                    <a:ext uri="{9D8B030D-6E8A-4147-A177-3AD203B41FA5}">
                      <a16:colId xmlns:a16="http://schemas.microsoft.com/office/drawing/2014/main" val="3516784070"/>
                    </a:ext>
                  </a:extLst>
                </a:gridCol>
              </a:tblGrid>
              <a:tr h="801639">
                <a:tc gridSpan="4">
                  <a:txBody>
                    <a:bodyPr/>
                    <a:lstStyle/>
                    <a:p>
                      <a:pPr marL="0" marR="0" algn="ctr">
                        <a:lnSpc>
                          <a:spcPct val="115000"/>
                        </a:lnSpc>
                        <a:spcBef>
                          <a:spcPts val="0"/>
                        </a:spcBef>
                        <a:spcAft>
                          <a:spcPts val="0"/>
                        </a:spcAft>
                      </a:pPr>
                      <a:r>
                        <a:rPr lang="en-US" sz="2400" dirty="0">
                          <a:effectLst/>
                        </a:rPr>
                        <a:t> Amount of Food Per Week (Minimum Per Day)</a:t>
                      </a:r>
                      <a:endParaRPr lang="en-US" sz="2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2501">
                <a:tc>
                  <a:txBody>
                    <a:bodyPr/>
                    <a:lstStyle/>
                    <a:p>
                      <a:pPr marL="0" marR="0" algn="ctr">
                        <a:lnSpc>
                          <a:spcPct val="100000"/>
                        </a:lnSpc>
                        <a:spcBef>
                          <a:spcPts val="0"/>
                        </a:spcBef>
                        <a:spcAft>
                          <a:spcPts val="0"/>
                        </a:spcAft>
                      </a:pPr>
                      <a:r>
                        <a:rPr lang="en-US" sz="2400" dirty="0">
                          <a:effectLst/>
                        </a:rPr>
                        <a:t>Meal Pattern</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rPr>
                        <a:t>Grades K-5</a:t>
                      </a:r>
                      <a:endParaRPr lang="en-US" sz="2400" b="1"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rPr>
                        <a:t>Grades 6-8</a:t>
                      </a:r>
                      <a:endParaRPr lang="en-US" sz="2400" b="1"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rPr>
                        <a:t>Grades 9-12</a:t>
                      </a:r>
                      <a:endParaRPr lang="en-US" sz="2400" b="1"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2501">
                <a:tc>
                  <a:txBody>
                    <a:bodyPr/>
                    <a:lstStyle/>
                    <a:p>
                      <a:pPr marL="0" marR="0" algn="ctr">
                        <a:lnSpc>
                          <a:spcPct val="100000"/>
                        </a:lnSpc>
                        <a:spcBef>
                          <a:spcPts val="0"/>
                        </a:spcBef>
                        <a:spcAft>
                          <a:spcPts val="0"/>
                        </a:spcAft>
                      </a:pPr>
                      <a:r>
                        <a:rPr lang="en-US" sz="2400" dirty="0">
                          <a:effectLst/>
                        </a:rPr>
                        <a:t>Fruit (cups)</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501">
                <a:tc>
                  <a:txBody>
                    <a:bodyPr/>
                    <a:lstStyle/>
                    <a:p>
                      <a:pPr marL="0" marR="0" algn="ctr">
                        <a:lnSpc>
                          <a:spcPct val="100000"/>
                        </a:lnSpc>
                        <a:spcBef>
                          <a:spcPts val="0"/>
                        </a:spcBef>
                        <a:spcAft>
                          <a:spcPts val="0"/>
                        </a:spcAft>
                      </a:pPr>
                      <a:r>
                        <a:rPr lang="en-US" sz="2400" dirty="0">
                          <a:effectLst/>
                        </a:rPr>
                        <a:t>Vegetable (cups)</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0</a:t>
                      </a: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0</a:t>
                      </a: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a:effectLst/>
                          <a:latin typeface="+mn-lt"/>
                        </a:rPr>
                        <a:t>0</a:t>
                      </a:r>
                      <a:endParaRPr lang="en-US" sz="240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78124">
                <a:tc>
                  <a:txBody>
                    <a:bodyPr/>
                    <a:lstStyle/>
                    <a:p>
                      <a:pPr marL="0" marR="0" algn="ctr">
                        <a:lnSpc>
                          <a:spcPct val="100000"/>
                        </a:lnSpc>
                        <a:spcBef>
                          <a:spcPts val="0"/>
                        </a:spcBef>
                        <a:spcAft>
                          <a:spcPts val="0"/>
                        </a:spcAft>
                      </a:pPr>
                      <a:r>
                        <a:rPr lang="en-US" sz="2400" dirty="0">
                          <a:effectLst/>
                        </a:rPr>
                        <a:t>Grain (oz eq) or Meat/Meat Alternate (oz eq)</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7-10 </a:t>
                      </a:r>
                      <a:r>
                        <a:rPr lang="en-US" sz="2400" dirty="0">
                          <a:solidFill>
                            <a:srgbClr val="000000"/>
                          </a:solidFill>
                          <a:effectLst/>
                          <a:latin typeface="+mn-lt"/>
                          <a:ea typeface="Calibri"/>
                          <a:cs typeface="Times New Roman"/>
                        </a:rPr>
                        <a:t>(1)</a:t>
                      </a:r>
                    </a:p>
                    <a:p>
                      <a:pPr marL="0" marR="0" algn="ctr">
                        <a:lnSpc>
                          <a:spcPct val="100000"/>
                        </a:lnSpc>
                        <a:spcBef>
                          <a:spcPts val="0"/>
                        </a:spcBef>
                        <a:spcAft>
                          <a:spcPts val="0"/>
                        </a:spcAft>
                      </a:pP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8-10 </a:t>
                      </a:r>
                      <a:r>
                        <a:rPr lang="en-US" sz="2400" dirty="0">
                          <a:solidFill>
                            <a:srgbClr val="000000"/>
                          </a:solidFill>
                          <a:effectLst/>
                          <a:latin typeface="+mn-lt"/>
                          <a:ea typeface="Calibri"/>
                          <a:cs typeface="Times New Roman"/>
                        </a:rPr>
                        <a:t>(1)</a:t>
                      </a:r>
                    </a:p>
                    <a:p>
                      <a:pPr marL="0" marR="0" algn="ctr">
                        <a:lnSpc>
                          <a:spcPct val="100000"/>
                        </a:lnSpc>
                        <a:spcBef>
                          <a:spcPts val="0"/>
                        </a:spcBef>
                        <a:spcAft>
                          <a:spcPts val="0"/>
                        </a:spcAft>
                      </a:pP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9-10</a:t>
                      </a:r>
                      <a:r>
                        <a:rPr lang="en-US" sz="2400" dirty="0">
                          <a:solidFill>
                            <a:schemeClr val="dk1"/>
                          </a:solidFill>
                          <a:effectLst/>
                          <a:latin typeface="+mn-lt"/>
                          <a:ea typeface="+mn-ea"/>
                          <a:cs typeface="+mn-cs"/>
                        </a:rPr>
                        <a:t> </a:t>
                      </a:r>
                      <a:r>
                        <a:rPr lang="en-US" sz="2400" dirty="0">
                          <a:solidFill>
                            <a:srgbClr val="000000"/>
                          </a:solidFill>
                          <a:effectLst/>
                          <a:latin typeface="+mn-lt"/>
                          <a:ea typeface="Calibri"/>
                          <a:cs typeface="Times New Roman"/>
                        </a:rPr>
                        <a:t>(1)</a:t>
                      </a:r>
                    </a:p>
                    <a:p>
                      <a:pPr marL="0" marR="0" algn="ctr">
                        <a:lnSpc>
                          <a:spcPct val="100000"/>
                        </a:lnSpc>
                        <a:spcBef>
                          <a:spcPts val="0"/>
                        </a:spcBef>
                        <a:spcAft>
                          <a:spcPts val="0"/>
                        </a:spcAft>
                      </a:pP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2501">
                <a:tc>
                  <a:txBody>
                    <a:bodyPr/>
                    <a:lstStyle/>
                    <a:p>
                      <a:pPr marL="0" marR="0" algn="ctr">
                        <a:lnSpc>
                          <a:spcPct val="100000"/>
                        </a:lnSpc>
                        <a:spcBef>
                          <a:spcPts val="0"/>
                        </a:spcBef>
                        <a:spcAft>
                          <a:spcPts val="0"/>
                        </a:spcAft>
                      </a:pPr>
                      <a:r>
                        <a:rPr lang="en-US" sz="2400" dirty="0">
                          <a:effectLst/>
                        </a:rPr>
                        <a:t>Fluid Milk</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576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A4FC006B-8E8C-D8A4-3DE5-0AF13BE92FA9}"/>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84" name="Title 1">
            <a:extLst>
              <a:ext uri="{FF2B5EF4-FFF2-40B4-BE49-F238E27FC236}">
                <a16:creationId xmlns:a16="http://schemas.microsoft.com/office/drawing/2014/main" id="{FD9ECBD2-BE14-4B1D-8CF2-7574B9B37727}"/>
              </a:ext>
            </a:extLst>
          </p:cNvPr>
          <p:cNvSpPr txBox="1">
            <a:spLocks/>
          </p:cNvSpPr>
          <p:nvPr/>
        </p:nvSpPr>
        <p:spPr>
          <a:xfrm>
            <a:off x="1524000" y="0"/>
            <a:ext cx="91440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000" dirty="0">
                <a:solidFill>
                  <a:prstClr val="white"/>
                </a:solidFill>
                <a:latin typeface="Berlin Sans FB Demi" panose="020E0802020502020306" pitchFamily="34" charset="0"/>
              </a:rPr>
              <a:t>Lunch Meal Pattern</a:t>
            </a:r>
          </a:p>
        </p:txBody>
      </p:sp>
      <p:graphicFrame>
        <p:nvGraphicFramePr>
          <p:cNvPr id="4" name="Content Placeholder 3">
            <a:extLst>
              <a:ext uri="{FF2B5EF4-FFF2-40B4-BE49-F238E27FC236}">
                <a16:creationId xmlns:a16="http://schemas.microsoft.com/office/drawing/2014/main" id="{ED428503-0D12-2244-AC11-AEAE89263078}"/>
              </a:ext>
            </a:extLst>
          </p:cNvPr>
          <p:cNvGraphicFramePr>
            <a:graphicFrameLocks noGrp="1"/>
          </p:cNvGraphicFramePr>
          <p:nvPr>
            <p:ph idx="1"/>
            <p:extLst>
              <p:ext uri="{D42A27DB-BD31-4B8C-83A1-F6EECF244321}">
                <p14:modId xmlns:p14="http://schemas.microsoft.com/office/powerpoint/2010/main" val="1043244738"/>
              </p:ext>
            </p:extLst>
          </p:nvPr>
        </p:nvGraphicFramePr>
        <p:xfrm>
          <a:off x="1361606" y="1168030"/>
          <a:ext cx="9468790" cy="3985158"/>
        </p:xfrm>
        <a:graphic>
          <a:graphicData uri="http://schemas.openxmlformats.org/drawingml/2006/table">
            <a:tbl>
              <a:tblPr firstRow="1" firstCol="1" bandRow="1">
                <a:tableStyleId>{793D81CF-94F2-401A-BA57-92F5A7B2D0C5}</a:tableStyleId>
              </a:tblPr>
              <a:tblGrid>
                <a:gridCol w="3285699">
                  <a:extLst>
                    <a:ext uri="{9D8B030D-6E8A-4147-A177-3AD203B41FA5}">
                      <a16:colId xmlns:a16="http://schemas.microsoft.com/office/drawing/2014/main" val="20000"/>
                    </a:ext>
                  </a:extLst>
                </a:gridCol>
                <a:gridCol w="1936376">
                  <a:extLst>
                    <a:ext uri="{9D8B030D-6E8A-4147-A177-3AD203B41FA5}">
                      <a16:colId xmlns:a16="http://schemas.microsoft.com/office/drawing/2014/main" val="1056519505"/>
                    </a:ext>
                  </a:extLst>
                </a:gridCol>
                <a:gridCol w="2366682">
                  <a:extLst>
                    <a:ext uri="{9D8B030D-6E8A-4147-A177-3AD203B41FA5}">
                      <a16:colId xmlns:a16="http://schemas.microsoft.com/office/drawing/2014/main" val="20002"/>
                    </a:ext>
                  </a:extLst>
                </a:gridCol>
                <a:gridCol w="1880033">
                  <a:extLst>
                    <a:ext uri="{9D8B030D-6E8A-4147-A177-3AD203B41FA5}">
                      <a16:colId xmlns:a16="http://schemas.microsoft.com/office/drawing/2014/main" val="20003"/>
                    </a:ext>
                  </a:extLst>
                </a:gridCol>
              </a:tblGrid>
              <a:tr h="568998">
                <a:tc gridSpan="4">
                  <a:txBody>
                    <a:bodyPr/>
                    <a:lstStyle/>
                    <a:p>
                      <a:pPr marL="0" marR="0" algn="ctr">
                        <a:lnSpc>
                          <a:spcPct val="115000"/>
                        </a:lnSpc>
                        <a:spcBef>
                          <a:spcPts val="0"/>
                        </a:spcBef>
                        <a:spcAft>
                          <a:spcPts val="0"/>
                        </a:spcAft>
                      </a:pPr>
                      <a:r>
                        <a:rPr lang="en-US" sz="2400" kern="1200" dirty="0">
                          <a:effectLst/>
                        </a:rPr>
                        <a:t> Amount of Food Per Week (Minimum Per Day)</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9266">
                <a:tc>
                  <a:txBody>
                    <a:bodyPr/>
                    <a:lstStyle/>
                    <a:p>
                      <a:pPr marL="0" marR="0" algn="ctr">
                        <a:lnSpc>
                          <a:spcPct val="115000"/>
                        </a:lnSpc>
                        <a:spcBef>
                          <a:spcPts val="0"/>
                        </a:spcBef>
                        <a:spcAft>
                          <a:spcPts val="0"/>
                        </a:spcAft>
                      </a:pPr>
                      <a:r>
                        <a:rPr lang="en-US" sz="2400" kern="1200" dirty="0">
                          <a:effectLst/>
                        </a:rPr>
                        <a:t> Meal Pattern</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 Grades K-5</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 Grades 6-8</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 Grades 9-12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1356">
                <a:tc>
                  <a:txBody>
                    <a:bodyPr/>
                    <a:lstStyle/>
                    <a:p>
                      <a:pPr marL="0" marR="0" algn="ctr">
                        <a:lnSpc>
                          <a:spcPct val="115000"/>
                        </a:lnSpc>
                        <a:spcBef>
                          <a:spcPts val="0"/>
                        </a:spcBef>
                        <a:spcAft>
                          <a:spcPts val="0"/>
                        </a:spcAft>
                      </a:pPr>
                      <a:r>
                        <a:rPr lang="en-US" sz="2400" kern="1200" dirty="0">
                          <a:effectLst/>
                        </a:rPr>
                        <a:t>Fruit (cups)</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2½  (½)</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2½  (½)</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a:effectLst/>
                        </a:rPr>
                        <a:t>5 (1)</a:t>
                      </a:r>
                      <a:endParaRPr lang="en-US" sz="2400" b="1">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2428">
                <a:tc>
                  <a:txBody>
                    <a:bodyPr/>
                    <a:lstStyle/>
                    <a:p>
                      <a:pPr marL="0" marR="0" algn="ctr">
                        <a:lnSpc>
                          <a:spcPts val="1275"/>
                        </a:lnSpc>
                        <a:spcBef>
                          <a:spcPts val="0"/>
                        </a:spcBef>
                        <a:spcAft>
                          <a:spcPts val="0"/>
                        </a:spcAft>
                      </a:pPr>
                      <a:r>
                        <a:rPr lang="en-US" sz="2400" kern="1200" dirty="0">
                          <a:effectLst/>
                        </a:rPr>
                        <a:t>Vegetable (cups)</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275"/>
                        </a:lnSpc>
                        <a:spcBef>
                          <a:spcPts val="0"/>
                        </a:spcBef>
                        <a:spcAft>
                          <a:spcPts val="0"/>
                        </a:spcAft>
                      </a:pPr>
                      <a:r>
                        <a:rPr lang="en-US" sz="2400" kern="1200" dirty="0">
                          <a:effectLst/>
                        </a:rPr>
                        <a:t>3 ¾ (¾)</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275"/>
                        </a:lnSpc>
                        <a:spcBef>
                          <a:spcPts val="0"/>
                        </a:spcBef>
                        <a:spcAft>
                          <a:spcPts val="0"/>
                        </a:spcAft>
                      </a:pPr>
                      <a:r>
                        <a:rPr lang="en-US" sz="2400" kern="1200" dirty="0">
                          <a:effectLst/>
                        </a:rPr>
                        <a:t>3 ¾ (¾)</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275"/>
                        </a:lnSpc>
                        <a:spcBef>
                          <a:spcPts val="0"/>
                        </a:spcBef>
                        <a:spcAft>
                          <a:spcPts val="0"/>
                        </a:spcAft>
                      </a:pPr>
                      <a:r>
                        <a:rPr lang="en-US" sz="2400" kern="1200">
                          <a:effectLst/>
                        </a:rPr>
                        <a:t>5(1)</a:t>
                      </a:r>
                      <a:endParaRPr lang="en-US" sz="2400" b="1">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9266">
                <a:tc>
                  <a:txBody>
                    <a:bodyPr/>
                    <a:lstStyle/>
                    <a:p>
                      <a:pPr marL="0" marR="0" algn="ctr">
                        <a:lnSpc>
                          <a:spcPct val="115000"/>
                        </a:lnSpc>
                        <a:spcBef>
                          <a:spcPts val="0"/>
                        </a:spcBef>
                        <a:spcAft>
                          <a:spcPts val="0"/>
                        </a:spcAft>
                      </a:pPr>
                      <a:r>
                        <a:rPr lang="en-US" sz="2400" kern="1200" dirty="0">
                          <a:effectLst/>
                        </a:rPr>
                        <a:t>Grain Minimums (oz eq)</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8-9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8-9</a:t>
                      </a:r>
                      <a:r>
                        <a:rPr lang="en-US" sz="2400" kern="1200" baseline="0" dirty="0">
                          <a:effectLst/>
                        </a:rPr>
                        <a:t> </a:t>
                      </a:r>
                      <a:r>
                        <a:rPr lang="en-US" sz="2400" kern="1200" dirty="0">
                          <a:effectLst/>
                        </a:rPr>
                        <a:t>(1)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10-12</a:t>
                      </a:r>
                      <a:r>
                        <a:rPr lang="en-US" sz="2400" kern="1200" baseline="0" dirty="0">
                          <a:effectLst/>
                        </a:rPr>
                        <a:t> </a:t>
                      </a:r>
                      <a:r>
                        <a:rPr lang="en-US" sz="2400" kern="1200" dirty="0">
                          <a:effectLst/>
                        </a:rPr>
                        <a:t>(2)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733500">
                <a:tc>
                  <a:txBody>
                    <a:bodyPr/>
                    <a:lstStyle/>
                    <a:p>
                      <a:pPr marL="0" marR="0" algn="ctr">
                        <a:lnSpc>
                          <a:spcPct val="115000"/>
                        </a:lnSpc>
                        <a:spcBef>
                          <a:spcPts val="0"/>
                        </a:spcBef>
                        <a:spcAft>
                          <a:spcPts val="0"/>
                        </a:spcAft>
                      </a:pPr>
                      <a:r>
                        <a:rPr lang="en-US" sz="2400" kern="1200" dirty="0">
                          <a:effectLst/>
                        </a:rPr>
                        <a:t>Meats/Meat </a:t>
                      </a:r>
                    </a:p>
                    <a:p>
                      <a:pPr marL="0" marR="0" algn="ctr">
                        <a:lnSpc>
                          <a:spcPct val="115000"/>
                        </a:lnSpc>
                        <a:spcBef>
                          <a:spcPts val="0"/>
                        </a:spcBef>
                        <a:spcAft>
                          <a:spcPts val="0"/>
                        </a:spcAft>
                      </a:pPr>
                      <a:r>
                        <a:rPr lang="en-US" sz="2400" kern="1200" dirty="0">
                          <a:effectLst/>
                        </a:rPr>
                        <a:t>Alternate (oz </a:t>
                      </a:r>
                      <a:r>
                        <a:rPr lang="en-US" sz="2400" kern="1200" dirty="0" err="1">
                          <a:effectLst/>
                        </a:rPr>
                        <a:t>ez</a:t>
                      </a:r>
                      <a:r>
                        <a:rPr lang="en-US" sz="2400" kern="1200" dirty="0">
                          <a:effectLst/>
                        </a:rPr>
                        <a:t>)</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8-10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8-10</a:t>
                      </a:r>
                      <a:r>
                        <a:rPr lang="en-US" sz="2400" kern="1200" baseline="0" dirty="0">
                          <a:effectLst/>
                        </a:rPr>
                        <a:t> </a:t>
                      </a:r>
                      <a:r>
                        <a:rPr lang="en-US" sz="2400" kern="1200" dirty="0">
                          <a:effectLst/>
                        </a:rPr>
                        <a:t>(1)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10-12 (2)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543656">
                <a:tc>
                  <a:txBody>
                    <a:bodyPr/>
                    <a:lstStyle/>
                    <a:p>
                      <a:pPr marL="0" marR="0" algn="ctr">
                        <a:lnSpc>
                          <a:spcPts val="1355"/>
                        </a:lnSpc>
                        <a:spcBef>
                          <a:spcPts val="0"/>
                        </a:spcBef>
                        <a:spcAft>
                          <a:spcPts val="0"/>
                        </a:spcAft>
                      </a:pPr>
                      <a:r>
                        <a:rPr lang="en-US" sz="2400" kern="1200" dirty="0">
                          <a:effectLst/>
                        </a:rPr>
                        <a:t>Fluid Milk (cups)</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55"/>
                        </a:lnSpc>
                        <a:spcBef>
                          <a:spcPts val="0"/>
                        </a:spcBef>
                        <a:spcAft>
                          <a:spcPts val="0"/>
                        </a:spcAft>
                      </a:pPr>
                      <a:r>
                        <a:rPr lang="en-US" sz="2400" kern="1200" dirty="0">
                          <a:effectLst/>
                        </a:rPr>
                        <a:t>5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55"/>
                        </a:lnSpc>
                        <a:spcBef>
                          <a:spcPts val="0"/>
                        </a:spcBef>
                        <a:spcAft>
                          <a:spcPts val="0"/>
                        </a:spcAft>
                      </a:pPr>
                      <a:r>
                        <a:rPr lang="en-US" sz="2400" kern="1200" dirty="0">
                          <a:effectLst/>
                        </a:rPr>
                        <a:t>5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55"/>
                        </a:lnSpc>
                        <a:spcBef>
                          <a:spcPts val="0"/>
                        </a:spcBef>
                        <a:spcAft>
                          <a:spcPts val="0"/>
                        </a:spcAft>
                      </a:pPr>
                      <a:r>
                        <a:rPr lang="en-US" sz="2400" kern="1200" dirty="0">
                          <a:effectLst/>
                        </a:rPr>
                        <a:t>5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3" name="Content Placeholder 3">
            <a:extLst>
              <a:ext uri="{FF2B5EF4-FFF2-40B4-BE49-F238E27FC236}">
                <a16:creationId xmlns:a16="http://schemas.microsoft.com/office/drawing/2014/main" id="{4FDE89F6-EA93-8D56-3B35-D0E304167D69}"/>
              </a:ext>
            </a:extLst>
          </p:cNvPr>
          <p:cNvGraphicFramePr>
            <a:graphicFrameLocks/>
          </p:cNvGraphicFramePr>
          <p:nvPr>
            <p:extLst>
              <p:ext uri="{D42A27DB-BD31-4B8C-83A1-F6EECF244321}">
                <p14:modId xmlns:p14="http://schemas.microsoft.com/office/powerpoint/2010/main" val="1894554200"/>
              </p:ext>
            </p:extLst>
          </p:nvPr>
        </p:nvGraphicFramePr>
        <p:xfrm>
          <a:off x="1361606" y="5346779"/>
          <a:ext cx="9468790" cy="828107"/>
        </p:xfrm>
        <a:graphic>
          <a:graphicData uri="http://schemas.openxmlformats.org/drawingml/2006/table">
            <a:tbl>
              <a:tblPr firstRow="1" firstCol="1" bandRow="1">
                <a:tableStyleId>{793D81CF-94F2-401A-BA57-92F5A7B2D0C5}</a:tableStyleId>
              </a:tblPr>
              <a:tblGrid>
                <a:gridCol w="3345628">
                  <a:extLst>
                    <a:ext uri="{9D8B030D-6E8A-4147-A177-3AD203B41FA5}">
                      <a16:colId xmlns:a16="http://schemas.microsoft.com/office/drawing/2014/main" val="20000"/>
                    </a:ext>
                  </a:extLst>
                </a:gridCol>
                <a:gridCol w="6123162">
                  <a:extLst>
                    <a:ext uri="{9D8B030D-6E8A-4147-A177-3AD203B41FA5}">
                      <a16:colId xmlns:a16="http://schemas.microsoft.com/office/drawing/2014/main" val="2076139879"/>
                    </a:ext>
                  </a:extLst>
                </a:gridCol>
              </a:tblGrid>
              <a:tr h="828107">
                <a:tc>
                  <a:txBody>
                    <a:bodyPr/>
                    <a:lstStyle/>
                    <a:p>
                      <a:pPr marL="0" marR="0" algn="ctr">
                        <a:lnSpc>
                          <a:spcPct val="115000"/>
                        </a:lnSpc>
                        <a:spcBef>
                          <a:spcPts val="0"/>
                        </a:spcBef>
                        <a:spcAft>
                          <a:spcPts val="0"/>
                        </a:spcAft>
                      </a:pPr>
                      <a:r>
                        <a:rPr lang="en-US" sz="2400" b="1" dirty="0">
                          <a:solidFill>
                            <a:schemeClr val="tx1"/>
                          </a:solidFill>
                          <a:effectLst/>
                          <a:latin typeface="Calibri"/>
                          <a:ea typeface="Calibri"/>
                          <a:cs typeface="Times New Roman"/>
                        </a:rPr>
                        <a:t>Fruit &amp; Vegetable Juice</a:t>
                      </a: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2400" b="1" dirty="0">
                          <a:solidFill>
                            <a:schemeClr val="tx1"/>
                          </a:solidFill>
                          <a:effectLst/>
                          <a:latin typeface="Calibri"/>
                          <a:ea typeface="Calibri"/>
                          <a:cs typeface="Times New Roman"/>
                        </a:rPr>
                        <a:t>No more than ½ of vegetable offerings </a:t>
                      </a:r>
                    </a:p>
                    <a:p>
                      <a:pPr marL="0" marR="0" algn="ctr">
                        <a:lnSpc>
                          <a:spcPct val="100000"/>
                        </a:lnSpc>
                        <a:spcBef>
                          <a:spcPts val="0"/>
                        </a:spcBef>
                        <a:spcAft>
                          <a:spcPts val="0"/>
                        </a:spcAft>
                      </a:pPr>
                      <a:r>
                        <a:rPr lang="en-US" sz="2400" b="1" dirty="0">
                          <a:solidFill>
                            <a:schemeClr val="tx1"/>
                          </a:solidFill>
                          <a:effectLst/>
                          <a:latin typeface="Calibri"/>
                          <a:ea typeface="Calibri"/>
                          <a:cs typeface="Times New Roman"/>
                        </a:rPr>
                        <a:t>may be in the form of juice</a:t>
                      </a: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2872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DBB72F88-B533-B30C-691E-FDF5A89B5BBD}"/>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81970" name="Rectangle 1"/>
          <p:cNvSpPr>
            <a:spLocks noChangeArrowheads="1"/>
          </p:cNvSpPr>
          <p:nvPr/>
        </p:nvSpPr>
        <p:spPr bwMode="auto">
          <a:xfrm>
            <a:off x="943087" y="1013907"/>
            <a:ext cx="10305826"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defRPr/>
            </a:pPr>
            <a:r>
              <a:rPr lang="en-US" sz="2800" dirty="0">
                <a:solidFill>
                  <a:schemeClr val="bg1"/>
                </a:solidFill>
              </a:rPr>
              <a:t>The meal pattern for the National School Lunch Program requires a minimum weekly offering of vegetables from each vegetable subgroup category. </a:t>
            </a:r>
          </a:p>
        </p:txBody>
      </p:sp>
      <p:sp>
        <p:nvSpPr>
          <p:cNvPr id="6" name="Title 1">
            <a:extLst>
              <a:ext uri="{FF2B5EF4-FFF2-40B4-BE49-F238E27FC236}">
                <a16:creationId xmlns:a16="http://schemas.microsoft.com/office/drawing/2014/main" id="{4CE0EE05-07D3-4291-9DA7-128900099D77}"/>
              </a:ext>
            </a:extLst>
          </p:cNvPr>
          <p:cNvSpPr txBox="1">
            <a:spLocks/>
          </p:cNvSpPr>
          <p:nvPr/>
        </p:nvSpPr>
        <p:spPr>
          <a:xfrm>
            <a:off x="14343" y="0"/>
            <a:ext cx="12191999"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000" dirty="0">
                <a:solidFill>
                  <a:prstClr val="white"/>
                </a:solidFill>
                <a:latin typeface="Berlin Sans FB Demi" panose="020E0802020502020306" pitchFamily="34" charset="0"/>
              </a:rPr>
              <a:t>Vegetables Requirements</a:t>
            </a:r>
          </a:p>
        </p:txBody>
      </p:sp>
      <p:graphicFrame>
        <p:nvGraphicFramePr>
          <p:cNvPr id="3" name="Content Placeholder 3">
            <a:extLst>
              <a:ext uri="{FF2B5EF4-FFF2-40B4-BE49-F238E27FC236}">
                <a16:creationId xmlns:a16="http://schemas.microsoft.com/office/drawing/2014/main" id="{20EF7A13-79C5-E11A-00CB-235BC61A7D27}"/>
              </a:ext>
            </a:extLst>
          </p:cNvPr>
          <p:cNvGraphicFramePr>
            <a:graphicFrameLocks noGrp="1"/>
          </p:cNvGraphicFramePr>
          <p:nvPr>
            <p:ph idx="1"/>
            <p:extLst>
              <p:ext uri="{D42A27DB-BD31-4B8C-83A1-F6EECF244321}">
                <p14:modId xmlns:p14="http://schemas.microsoft.com/office/powerpoint/2010/main" val="3220153648"/>
              </p:ext>
            </p:extLst>
          </p:nvPr>
        </p:nvGraphicFramePr>
        <p:xfrm>
          <a:off x="1619788" y="2416670"/>
          <a:ext cx="8952424" cy="4084857"/>
        </p:xfrm>
        <a:graphic>
          <a:graphicData uri="http://schemas.openxmlformats.org/drawingml/2006/table">
            <a:tbl>
              <a:tblPr firstRow="1" firstCol="1" bandRow="1">
                <a:tableStyleId>{793D81CF-94F2-401A-BA57-92F5A7B2D0C5}</a:tableStyleId>
              </a:tblPr>
              <a:tblGrid>
                <a:gridCol w="2747249">
                  <a:extLst>
                    <a:ext uri="{9D8B030D-6E8A-4147-A177-3AD203B41FA5}">
                      <a16:colId xmlns:a16="http://schemas.microsoft.com/office/drawing/2014/main" val="20000"/>
                    </a:ext>
                  </a:extLst>
                </a:gridCol>
                <a:gridCol w="2082934">
                  <a:extLst>
                    <a:ext uri="{9D8B030D-6E8A-4147-A177-3AD203B41FA5}">
                      <a16:colId xmlns:a16="http://schemas.microsoft.com/office/drawing/2014/main" val="1056519505"/>
                    </a:ext>
                  </a:extLst>
                </a:gridCol>
                <a:gridCol w="1947134">
                  <a:extLst>
                    <a:ext uri="{9D8B030D-6E8A-4147-A177-3AD203B41FA5}">
                      <a16:colId xmlns:a16="http://schemas.microsoft.com/office/drawing/2014/main" val="20002"/>
                    </a:ext>
                  </a:extLst>
                </a:gridCol>
                <a:gridCol w="2175107">
                  <a:extLst>
                    <a:ext uri="{9D8B030D-6E8A-4147-A177-3AD203B41FA5}">
                      <a16:colId xmlns:a16="http://schemas.microsoft.com/office/drawing/2014/main" val="20003"/>
                    </a:ext>
                  </a:extLst>
                </a:gridCol>
              </a:tblGrid>
              <a:tr h="0">
                <a:tc gridSpan="4">
                  <a:txBody>
                    <a:bodyPr/>
                    <a:lstStyle/>
                    <a:p>
                      <a:pPr marL="0" marR="0" algn="ctr">
                        <a:lnSpc>
                          <a:spcPct val="115000"/>
                        </a:lnSpc>
                        <a:spcBef>
                          <a:spcPts val="0"/>
                        </a:spcBef>
                        <a:spcAft>
                          <a:spcPts val="0"/>
                        </a:spcAft>
                      </a:pPr>
                      <a:r>
                        <a:rPr lang="en-US" sz="2400" kern="1200" dirty="0">
                          <a:effectLst/>
                        </a:rPr>
                        <a:t> Amount of Food Per Week (Minimum Per Day)</a:t>
                      </a:r>
                      <a:endParaRPr lang="en-US" sz="2400" b="1" dirty="0">
                        <a:effectLst/>
                        <a:latin typeface="Calibri"/>
                        <a:ea typeface="Calibri"/>
                        <a:cs typeface="Times New Roman"/>
                      </a:endParaRPr>
                    </a:p>
                  </a:txBody>
                  <a:tcPr marL="57785" marR="577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4526">
                <a:tc>
                  <a:txBody>
                    <a:bodyPr/>
                    <a:lstStyle/>
                    <a:p>
                      <a:pPr marL="0" marR="0" algn="ctr">
                        <a:lnSpc>
                          <a:spcPct val="100000"/>
                        </a:lnSpc>
                        <a:spcBef>
                          <a:spcPts val="0"/>
                        </a:spcBef>
                        <a:spcAft>
                          <a:spcPts val="0"/>
                        </a:spcAft>
                      </a:pPr>
                      <a:r>
                        <a:rPr lang="en-US" sz="2400" kern="1200" dirty="0">
                          <a:effectLst/>
                        </a:rPr>
                        <a:t> Meal Pattern</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kern="1200" dirty="0">
                          <a:effectLst/>
                        </a:rPr>
                        <a:t> Grades K-5</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kern="1200" dirty="0">
                          <a:effectLst/>
                        </a:rPr>
                        <a:t> Grades 6-8</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kern="1200" dirty="0">
                          <a:effectLst/>
                        </a:rPr>
                        <a:t> Grades 9-12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5459">
                <a:tc>
                  <a:txBody>
                    <a:bodyPr/>
                    <a:lstStyle/>
                    <a:p>
                      <a:pPr marL="0" marR="0" algn="ctr">
                        <a:lnSpc>
                          <a:spcPct val="100000"/>
                        </a:lnSpc>
                        <a:spcBef>
                          <a:spcPts val="0"/>
                        </a:spcBef>
                        <a:spcAft>
                          <a:spcPts val="0"/>
                        </a:spcAft>
                      </a:pPr>
                      <a:r>
                        <a:rPr lang="en-US" sz="2000" kern="1200" dirty="0">
                          <a:effectLst/>
                        </a:rPr>
                        <a:t>Dark Green</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5760">
                <a:tc>
                  <a:txBody>
                    <a:bodyPr/>
                    <a:lstStyle/>
                    <a:p>
                      <a:pPr marL="0" marR="0" algn="ctr">
                        <a:lnSpc>
                          <a:spcPct val="100000"/>
                        </a:lnSpc>
                        <a:spcBef>
                          <a:spcPts val="0"/>
                        </a:spcBef>
                        <a:spcAft>
                          <a:spcPts val="0"/>
                        </a:spcAft>
                      </a:pPr>
                      <a:r>
                        <a:rPr lang="en-US" sz="2000" kern="1200" dirty="0">
                          <a:effectLst/>
                        </a:rPr>
                        <a:t>Red/Orange</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¾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¾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1¼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4526">
                <a:tc>
                  <a:txBody>
                    <a:bodyPr/>
                    <a:lstStyle/>
                    <a:p>
                      <a:pPr marL="0" marR="0" algn="ctr">
                        <a:lnSpc>
                          <a:spcPct val="100000"/>
                        </a:lnSpc>
                        <a:spcBef>
                          <a:spcPts val="0"/>
                        </a:spcBef>
                        <a:spcAft>
                          <a:spcPts val="0"/>
                        </a:spcAft>
                      </a:pPr>
                      <a:r>
                        <a:rPr lang="en-US" sz="2000" kern="1200" dirty="0">
                          <a:effectLst/>
                        </a:rPr>
                        <a:t>Beans and Peas (legumes)</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 </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30635">
                <a:tc>
                  <a:txBody>
                    <a:bodyPr/>
                    <a:lstStyle/>
                    <a:p>
                      <a:pPr marL="0" marR="0" algn="ctr">
                        <a:lnSpc>
                          <a:spcPct val="100000"/>
                        </a:lnSpc>
                        <a:spcBef>
                          <a:spcPts val="0"/>
                        </a:spcBef>
                        <a:spcAft>
                          <a:spcPts val="0"/>
                        </a:spcAft>
                      </a:pPr>
                      <a:r>
                        <a:rPr lang="en-US" sz="2000" kern="1200" dirty="0">
                          <a:effectLst/>
                        </a:rPr>
                        <a:t>Starchy</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kern="1200" dirty="0">
                          <a:effectLst/>
                          <a:latin typeface="+mn-lt"/>
                          <a:ea typeface="Calibri"/>
                          <a:cs typeface="Times New Roman"/>
                        </a:rPr>
                        <a:t>½ c</a:t>
                      </a:r>
                      <a:endParaRPr lang="en-US" sz="2000" b="0"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17795">
                <a:tc>
                  <a:txBody>
                    <a:bodyPr/>
                    <a:lstStyle/>
                    <a:p>
                      <a:pPr marL="0" marR="0" algn="ctr">
                        <a:lnSpc>
                          <a:spcPct val="100000"/>
                        </a:lnSpc>
                        <a:spcBef>
                          <a:spcPts val="0"/>
                        </a:spcBef>
                        <a:spcAft>
                          <a:spcPts val="0"/>
                        </a:spcAft>
                      </a:pPr>
                      <a:r>
                        <a:rPr lang="en-US" sz="2000" kern="1200" dirty="0">
                          <a:effectLst/>
                        </a:rPr>
                        <a:t>Other</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¾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marL="0" marR="0" algn="ctr">
                        <a:lnSpc>
                          <a:spcPct val="100000"/>
                        </a:lnSpc>
                        <a:spcBef>
                          <a:spcPts val="0"/>
                        </a:spcBef>
                        <a:spcAft>
                          <a:spcPts val="0"/>
                        </a:spcAft>
                      </a:pPr>
                      <a:r>
                        <a:rPr lang="en-US" sz="2000" kern="1200" dirty="0" err="1">
                          <a:effectLst/>
                        </a:rPr>
                        <a:t>Addt’l</a:t>
                      </a:r>
                      <a:r>
                        <a:rPr lang="en-US" sz="2000" kern="1200" dirty="0">
                          <a:effectLst/>
                        </a:rPr>
                        <a:t> Veg to Reach Total</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 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1699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EB418C25-2037-10A6-7FC8-AAF15634B0D9}"/>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8" name="Rectangle 7">
            <a:extLst>
              <a:ext uri="{FF2B5EF4-FFF2-40B4-BE49-F238E27FC236}">
                <a16:creationId xmlns:a16="http://schemas.microsoft.com/office/drawing/2014/main" id="{37F09BC9-0A31-A5B3-6D48-1352148AA255}"/>
              </a:ext>
            </a:extLst>
          </p:cNvPr>
          <p:cNvSpPr/>
          <p:nvPr/>
        </p:nvSpPr>
        <p:spPr>
          <a:xfrm>
            <a:off x="1763978" y="5449818"/>
            <a:ext cx="1796133" cy="734625"/>
          </a:xfrm>
          <a:prstGeom prst="rect">
            <a:avLst/>
          </a:prstGeom>
        </p:spPr>
        <p:txBody>
          <a:bodyPr wrap="none">
            <a:spAutoFit/>
          </a:bodyPr>
          <a:lstStyle/>
          <a:p>
            <a:pPr marL="0" lvl="1" algn="ctr">
              <a:lnSpc>
                <a:spcPts val="2500"/>
              </a:lnSpc>
              <a:defRPr/>
            </a:pPr>
            <a:r>
              <a:rPr lang="en-US" sz="2400" b="1" dirty="0">
                <a:solidFill>
                  <a:schemeClr val="bg1"/>
                </a:solidFill>
                <a:latin typeface="Calibri"/>
              </a:rPr>
              <a:t>1% Milk</a:t>
            </a:r>
          </a:p>
          <a:p>
            <a:pPr marL="0" lvl="1" algn="ctr">
              <a:lnSpc>
                <a:spcPts val="2500"/>
              </a:lnSpc>
              <a:defRPr/>
            </a:pPr>
            <a:r>
              <a:rPr lang="en-US" sz="2400" b="1" dirty="0">
                <a:solidFill>
                  <a:schemeClr val="bg1"/>
                </a:solidFill>
                <a:latin typeface="Calibri"/>
              </a:rPr>
              <a:t>(Unflavored)</a:t>
            </a:r>
          </a:p>
        </p:txBody>
      </p:sp>
      <p:sp>
        <p:nvSpPr>
          <p:cNvPr id="10" name="Rectangle 9">
            <a:extLst>
              <a:ext uri="{FF2B5EF4-FFF2-40B4-BE49-F238E27FC236}">
                <a16:creationId xmlns:a16="http://schemas.microsoft.com/office/drawing/2014/main" id="{48FF5827-975E-6794-8887-4460A4E53DDF}"/>
              </a:ext>
            </a:extLst>
          </p:cNvPr>
          <p:cNvSpPr/>
          <p:nvPr/>
        </p:nvSpPr>
        <p:spPr>
          <a:xfrm>
            <a:off x="3792452" y="5449818"/>
            <a:ext cx="1985158" cy="734625"/>
          </a:xfrm>
          <a:prstGeom prst="rect">
            <a:avLst/>
          </a:prstGeom>
        </p:spPr>
        <p:txBody>
          <a:bodyPr wrap="square">
            <a:spAutoFit/>
          </a:bodyPr>
          <a:lstStyle/>
          <a:p>
            <a:pPr marL="0" lvl="1" algn="ctr">
              <a:lnSpc>
                <a:spcPts val="2500"/>
              </a:lnSpc>
              <a:defRPr/>
            </a:pPr>
            <a:r>
              <a:rPr lang="en-US" sz="2400" b="1" dirty="0">
                <a:solidFill>
                  <a:schemeClr val="bg1"/>
                </a:solidFill>
                <a:latin typeface="Calibri"/>
              </a:rPr>
              <a:t>Non-Fat (Unflavored)</a:t>
            </a:r>
          </a:p>
        </p:txBody>
      </p:sp>
      <p:sp>
        <p:nvSpPr>
          <p:cNvPr id="11" name="Rectangle 10">
            <a:extLst>
              <a:ext uri="{FF2B5EF4-FFF2-40B4-BE49-F238E27FC236}">
                <a16:creationId xmlns:a16="http://schemas.microsoft.com/office/drawing/2014/main" id="{A1724101-91A4-D6BA-F470-D6BBF5B2C8B0}"/>
              </a:ext>
            </a:extLst>
          </p:cNvPr>
          <p:cNvSpPr/>
          <p:nvPr/>
        </p:nvSpPr>
        <p:spPr>
          <a:xfrm>
            <a:off x="8387478" y="5405281"/>
            <a:ext cx="2170794" cy="1375826"/>
          </a:xfrm>
          <a:prstGeom prst="rect">
            <a:avLst/>
          </a:prstGeom>
        </p:spPr>
        <p:txBody>
          <a:bodyPr wrap="square">
            <a:spAutoFit/>
          </a:bodyPr>
          <a:lstStyle/>
          <a:p>
            <a:pPr algn="ctr">
              <a:lnSpc>
                <a:spcPts val="2500"/>
              </a:lnSpc>
              <a:defRPr/>
            </a:pPr>
            <a:r>
              <a:rPr lang="en-US" sz="2400" b="1" dirty="0">
                <a:solidFill>
                  <a:schemeClr val="bg1"/>
                </a:solidFill>
                <a:latin typeface="Calibri"/>
              </a:rPr>
              <a:t>Fat Free, Lactose-Free Milk</a:t>
            </a:r>
          </a:p>
          <a:p>
            <a:pPr algn="ctr">
              <a:lnSpc>
                <a:spcPts val="2500"/>
              </a:lnSpc>
              <a:defRPr/>
            </a:pPr>
            <a:r>
              <a:rPr lang="en-US" sz="2400" b="1" dirty="0">
                <a:solidFill>
                  <a:schemeClr val="bg1"/>
                </a:solidFill>
                <a:latin typeface="Calibri"/>
              </a:rPr>
              <a:t>(Unflavored)</a:t>
            </a:r>
          </a:p>
        </p:txBody>
      </p:sp>
      <p:sp>
        <p:nvSpPr>
          <p:cNvPr id="12" name="Rectangle 11">
            <a:extLst>
              <a:ext uri="{FF2B5EF4-FFF2-40B4-BE49-F238E27FC236}">
                <a16:creationId xmlns:a16="http://schemas.microsoft.com/office/drawing/2014/main" id="{1CA9FE5A-D88C-0059-5494-9B77270E5652}"/>
              </a:ext>
            </a:extLst>
          </p:cNvPr>
          <p:cNvSpPr/>
          <p:nvPr/>
        </p:nvSpPr>
        <p:spPr>
          <a:xfrm>
            <a:off x="5588309" y="5405679"/>
            <a:ext cx="2753443" cy="1055225"/>
          </a:xfrm>
          <a:prstGeom prst="rect">
            <a:avLst/>
          </a:prstGeom>
        </p:spPr>
        <p:txBody>
          <a:bodyPr wrap="square">
            <a:spAutoFit/>
          </a:bodyPr>
          <a:lstStyle/>
          <a:p>
            <a:pPr algn="ctr">
              <a:lnSpc>
                <a:spcPts val="2500"/>
              </a:lnSpc>
              <a:defRPr/>
            </a:pPr>
            <a:r>
              <a:rPr lang="en-US" sz="2400" b="1" dirty="0">
                <a:solidFill>
                  <a:schemeClr val="bg1"/>
                </a:solidFill>
                <a:latin typeface="Calibri"/>
              </a:rPr>
              <a:t>Fat Free </a:t>
            </a:r>
          </a:p>
          <a:p>
            <a:pPr algn="ctr">
              <a:lnSpc>
                <a:spcPts val="2500"/>
              </a:lnSpc>
              <a:defRPr/>
            </a:pPr>
            <a:r>
              <a:rPr lang="en-US" sz="2400" b="1" dirty="0">
                <a:solidFill>
                  <a:schemeClr val="bg1"/>
                </a:solidFill>
                <a:latin typeface="Calibri"/>
              </a:rPr>
              <a:t>Chocolate Milk </a:t>
            </a:r>
          </a:p>
          <a:p>
            <a:pPr algn="ctr">
              <a:lnSpc>
                <a:spcPts val="2500"/>
              </a:lnSpc>
              <a:defRPr/>
            </a:pPr>
            <a:r>
              <a:rPr lang="en-US" sz="2400" b="1" dirty="0">
                <a:solidFill>
                  <a:schemeClr val="bg1"/>
                </a:solidFill>
                <a:latin typeface="Calibri"/>
              </a:rPr>
              <a:t>(1</a:t>
            </a:r>
            <a:r>
              <a:rPr lang="en-US" sz="2400" b="1" baseline="30000" dirty="0">
                <a:solidFill>
                  <a:schemeClr val="bg1"/>
                </a:solidFill>
                <a:latin typeface="Calibri"/>
              </a:rPr>
              <a:t>st</a:t>
            </a:r>
            <a:r>
              <a:rPr lang="en-US" sz="2400" b="1" dirty="0">
                <a:solidFill>
                  <a:schemeClr val="bg1"/>
                </a:solidFill>
                <a:latin typeface="Calibri"/>
              </a:rPr>
              <a:t> Grade and up)</a:t>
            </a:r>
          </a:p>
        </p:txBody>
      </p:sp>
      <p:pic>
        <p:nvPicPr>
          <p:cNvPr id="15" name="Picture 14" descr="A carton of milk with blue and green text&#10;&#10;Description automatically generated">
            <a:extLst>
              <a:ext uri="{FF2B5EF4-FFF2-40B4-BE49-F238E27FC236}">
                <a16:creationId xmlns:a16="http://schemas.microsoft.com/office/drawing/2014/main" id="{4265E197-DEDA-90BB-8F77-99099B646FA8}"/>
              </a:ext>
            </a:extLst>
          </p:cNvPr>
          <p:cNvPicPr>
            <a:picLocks noChangeAspect="1"/>
          </p:cNvPicPr>
          <p:nvPr/>
        </p:nvPicPr>
        <p:blipFill>
          <a:blip r:embed="rId7"/>
          <a:stretch>
            <a:fillRect/>
          </a:stretch>
        </p:blipFill>
        <p:spPr>
          <a:xfrm>
            <a:off x="2120173" y="3647307"/>
            <a:ext cx="1122837" cy="1770166"/>
          </a:xfrm>
          <a:prstGeom prst="rect">
            <a:avLst/>
          </a:prstGeom>
        </p:spPr>
      </p:pic>
      <p:sp>
        <p:nvSpPr>
          <p:cNvPr id="16" name="AutoShape 2">
            <a:extLst>
              <a:ext uri="{FF2B5EF4-FFF2-40B4-BE49-F238E27FC236}">
                <a16:creationId xmlns:a16="http://schemas.microsoft.com/office/drawing/2014/main" id="{D708813C-72BA-5E0F-BDDE-BF91289B0E02}"/>
              </a:ext>
            </a:extLst>
          </p:cNvPr>
          <p:cNvSpPr>
            <a:spLocks noChangeAspect="1" noChangeArrowheads="1"/>
          </p:cNvSpPr>
          <p:nvPr/>
        </p:nvSpPr>
        <p:spPr bwMode="auto">
          <a:xfrm>
            <a:off x="5943600" y="37088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9" name="Picture 18" descr="A close-up of a package&#10;&#10;Description automatically generated">
            <a:extLst>
              <a:ext uri="{FF2B5EF4-FFF2-40B4-BE49-F238E27FC236}">
                <a16:creationId xmlns:a16="http://schemas.microsoft.com/office/drawing/2014/main" id="{828A4D83-E400-BDBA-ED17-63C0571B476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389" b="95556" l="64419" r="95386">
                        <a14:foregroundMark x1="70630" y1="8750" x2="66637" y2="74861"/>
                        <a14:foregroundMark x1="66637" y1="74861" x2="66637" y2="74861"/>
                        <a14:foregroundMark x1="68146" y1="6389" x2="88287" y2="8611"/>
                        <a14:foregroundMark x1="88287" y1="8611" x2="90506" y2="19167"/>
                        <a14:foregroundMark x1="90506" y1="19167" x2="89175" y2="80972"/>
                        <a14:foregroundMark x1="89175" y1="80972" x2="81721" y2="89028"/>
                        <a14:foregroundMark x1="81721" y1="89028" x2="73292" y2="88611"/>
                        <a14:foregroundMark x1="73292" y1="88611" x2="68767" y2="74444"/>
                        <a14:foregroundMark x1="68767" y1="74444" x2="68323" y2="60556"/>
                        <a14:foregroundMark x1="68323" y1="60556" x2="68323" y2="60556"/>
                        <a14:foregroundMark x1="89086" y1="10278" x2="90949" y2="86111"/>
                        <a14:foregroundMark x1="93878" y1="41389" x2="90328" y2="83611"/>
                        <a14:foregroundMark x1="90328" y1="83611" x2="90240" y2="83750"/>
                        <a14:foregroundMark x1="91216" y1="29722" x2="91837" y2="81667"/>
                        <a14:foregroundMark x1="91837" y1="81667" x2="89086" y2="90278"/>
                        <a14:foregroundMark x1="89086" y1="90278" x2="69920" y2="93333"/>
                        <a14:foregroundMark x1="65306" y1="81528" x2="66193" y2="93750"/>
                        <a14:foregroundMark x1="66193" y1="93750" x2="75244" y2="93889"/>
                        <a14:foregroundMark x1="75244" y1="93889" x2="87223" y2="93472"/>
                        <a14:foregroundMark x1="87223" y1="93472" x2="92902" y2="89444"/>
                        <a14:foregroundMark x1="92902" y1="89444" x2="93789" y2="63611"/>
                        <a14:foregroundMark x1="93789" y1="63611" x2="93700" y2="63333"/>
                        <a14:foregroundMark x1="94942" y1="40417" x2="93434" y2="69028"/>
                        <a14:foregroundMark x1="93966" y1="34444" x2="93079" y2="94444"/>
                        <a14:foregroundMark x1="79681" y1="61389" x2="79681" y2="61389"/>
                        <a14:foregroundMark x1="81012" y1="29861" x2="74357" y2="87083"/>
                        <a14:foregroundMark x1="81544" y1="33194" x2="80124" y2="58611"/>
                        <a14:foregroundMark x1="86779" y1="32500" x2="77817" y2="54167"/>
                        <a14:foregroundMark x1="82076" y1="36111" x2="71606" y2="50694"/>
                        <a14:foregroundMark x1="78882" y1="33750" x2="66903" y2="66944"/>
                        <a14:foregroundMark x1="95297" y1="37361" x2="94499" y2="54167"/>
                        <a14:foregroundMark x1="94942" y1="38333" x2="94499" y2="73056"/>
                        <a14:foregroundMark x1="95386" y1="47639" x2="94144" y2="69028"/>
                        <a14:foregroundMark x1="94410" y1="42639" x2="94144" y2="72083"/>
                        <a14:foregroundMark x1="95475" y1="48889" x2="94321" y2="92917"/>
                        <a14:foregroundMark x1="94321" y1="92917" x2="87045" y2="95556"/>
                        <a14:foregroundMark x1="87045" y1="95556" x2="85803" y2="95139"/>
                      </a14:backgroundRemoval>
                    </a14:imgEffect>
                    <a14:imgEffect>
                      <a14:brightnessContrast bright="40000" contrast="40000"/>
                    </a14:imgEffect>
                  </a14:imgLayer>
                </a14:imgProps>
              </a:ext>
            </a:extLst>
          </a:blip>
          <a:srcRect l="60864" r="2708"/>
          <a:stretch/>
        </p:blipFill>
        <p:spPr>
          <a:xfrm>
            <a:off x="6344772" y="3522420"/>
            <a:ext cx="1229968" cy="1923879"/>
          </a:xfrm>
          <a:prstGeom prst="rect">
            <a:avLst/>
          </a:prstGeom>
        </p:spPr>
      </p:pic>
      <p:pic>
        <p:nvPicPr>
          <p:cNvPr id="6" name="Picture 5" descr="A group of milk cartons and cartons&#10;&#10;Description automatically generated">
            <a:extLst>
              <a:ext uri="{FF2B5EF4-FFF2-40B4-BE49-F238E27FC236}">
                <a16:creationId xmlns:a16="http://schemas.microsoft.com/office/drawing/2014/main" id="{76D8068A-AA28-A1A6-4EFF-FE0C4096D125}"/>
              </a:ext>
            </a:extLst>
          </p:cNvPr>
          <p:cNvPicPr>
            <a:picLocks noChangeAspect="1"/>
          </p:cNvPicPr>
          <p:nvPr/>
        </p:nvPicPr>
        <p:blipFill>
          <a:blip r:embed="rId10"/>
          <a:stretch>
            <a:fillRect/>
          </a:stretch>
        </p:blipFill>
        <p:spPr>
          <a:xfrm>
            <a:off x="2148528" y="406994"/>
            <a:ext cx="2980769" cy="2872602"/>
          </a:xfrm>
          <a:prstGeom prst="rect">
            <a:avLst/>
          </a:prstGeom>
        </p:spPr>
      </p:pic>
      <p:pic>
        <p:nvPicPr>
          <p:cNvPr id="1028" name="Picture 4" descr="Making milk healthy again in L.A. schools">
            <a:extLst>
              <a:ext uri="{FF2B5EF4-FFF2-40B4-BE49-F238E27FC236}">
                <a16:creationId xmlns:a16="http://schemas.microsoft.com/office/drawing/2014/main" id="{BE4FE4E0-FB64-7D30-82F5-63B4E5E3854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1250" b="85000" l="39375" r="63125">
                        <a14:foregroundMark x1="40625" y1="51111" x2="40625" y2="51111"/>
                        <a14:foregroundMark x1="40625" y1="51111" x2="40313" y2="58611"/>
                        <a14:foregroundMark x1="40000" y1="78056" x2="47422" y2="84861"/>
                        <a14:foregroundMark x1="47422" y1="84861" x2="47422" y2="83611"/>
                        <a14:foregroundMark x1="53906" y1="81250" x2="60703" y2="44722"/>
                        <a14:foregroundMark x1="60703" y1="44722" x2="56719" y2="35694"/>
                        <a14:foregroundMark x1="56719" y1="35694" x2="48750" y2="32639"/>
                        <a14:foregroundMark x1="48750" y1="32639" x2="47344" y2="31250"/>
                        <a14:foregroundMark x1="54453" y1="81806" x2="58984" y2="75556"/>
                        <a14:foregroundMark x1="58984" y1="75556" x2="62422" y2="64583"/>
                        <a14:foregroundMark x1="62422" y1="64583" x2="63281" y2="51806"/>
                        <a14:foregroundMark x1="63281" y1="51806" x2="60859" y2="43611"/>
                        <a14:foregroundMark x1="54141" y1="84306" x2="60625" y2="83472"/>
                        <a14:foregroundMark x1="60625" y1="83472" x2="62500" y2="74167"/>
                        <a14:foregroundMark x1="62500" y1="74167" x2="57031" y2="84861"/>
                        <a14:foregroundMark x1="61016" y1="84028" x2="61016" y2="84028"/>
                        <a14:foregroundMark x1="39766" y1="81667" x2="39766" y2="81667"/>
                        <a14:foregroundMark x1="39375" y1="76389" x2="39375" y2="76389"/>
                        <a14:foregroundMark x1="61016" y1="41806" x2="61016" y2="41806"/>
                        <a14:foregroundMark x1="61563" y1="42778" x2="61563" y2="42778"/>
                        <a14:foregroundMark x1="62344" y1="44306" x2="62813" y2="45972"/>
                        <a14:foregroundMark x1="62344" y1="83889" x2="62344" y2="83889"/>
                        <a14:foregroundMark x1="39766" y1="76806" x2="39766" y2="76806"/>
                        <a14:foregroundMark x1="39688" y1="75694" x2="39688" y2="75694"/>
                        <a14:foregroundMark x1="39922" y1="83889" x2="41250" y2="84028"/>
                        <a14:foregroundMark x1="41563" y1="84306" x2="46719" y2="84444"/>
                        <a14:foregroundMark x1="49844" y1="85000" x2="52812" y2="84583"/>
                        <a14:foregroundMark x1="56406" y1="85000" x2="56406" y2="85000"/>
                        <a14:foregroundMark x1="58047" y1="84722" x2="58047" y2="84722"/>
                        <a14:foregroundMark x1="57813" y1="84722" x2="57813" y2="84722"/>
                        <a14:foregroundMark x1="58750" y1="84861" x2="58750" y2="84861"/>
                        <a14:foregroundMark x1="59609" y1="84722" x2="61719" y2="84444"/>
                        <a14:backgroundMark x1="41094" y1="85139" x2="41094" y2="85139"/>
                        <a14:backgroundMark x1="42578" y1="85000" x2="42578" y2="85000"/>
                        <a14:backgroundMark x1="39297" y1="76528" x2="39297" y2="76528"/>
                        <a14:backgroundMark x1="39297" y1="76250" x2="39297" y2="76250"/>
                      </a14:backgroundRemoval>
                    </a14:imgEffect>
                  </a14:imgLayer>
                </a14:imgProps>
              </a:ext>
              <a:ext uri="{28A0092B-C50C-407E-A947-70E740481C1C}">
                <a14:useLocalDpi xmlns:a14="http://schemas.microsoft.com/office/drawing/2010/main" val="0"/>
              </a:ext>
            </a:extLst>
          </a:blip>
          <a:srcRect l="39189" t="27073" r="36110" b="12270"/>
          <a:stretch/>
        </p:blipFill>
        <p:spPr bwMode="auto">
          <a:xfrm>
            <a:off x="4127939" y="3469435"/>
            <a:ext cx="1368939" cy="19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040A2-F33B-5BE4-BAA8-3FF6D362AF7F}"/>
              </a:ext>
            </a:extLst>
          </p:cNvPr>
          <p:cNvSpPr txBox="1"/>
          <p:nvPr/>
        </p:nvSpPr>
        <p:spPr>
          <a:xfrm>
            <a:off x="5360721" y="716811"/>
            <a:ext cx="5075854" cy="2430665"/>
          </a:xfrm>
          <a:prstGeom prst="rect">
            <a:avLst/>
          </a:prstGeom>
          <a:noFill/>
        </p:spPr>
        <p:txBody>
          <a:bodyPr wrap="square" rtlCol="0">
            <a:spAutoFit/>
          </a:bodyPr>
          <a:lstStyle/>
          <a:p>
            <a:pPr>
              <a:lnSpc>
                <a:spcPts val="2500"/>
              </a:lnSpc>
              <a:defRPr/>
            </a:pPr>
            <a:r>
              <a:rPr lang="en-US" sz="2800" dirty="0">
                <a:solidFill>
                  <a:prstClr val="white"/>
                </a:solidFill>
              </a:rPr>
              <a:t>Milk unit of measurement: Cups</a:t>
            </a:r>
            <a:endParaRPr lang="en-US" sz="800" dirty="0">
              <a:solidFill>
                <a:prstClr val="white"/>
              </a:solidFill>
            </a:endParaRPr>
          </a:p>
          <a:p>
            <a:pPr lvl="0">
              <a:defRPr/>
            </a:pPr>
            <a:endParaRPr lang="en-US" sz="1400" dirty="0">
              <a:solidFill>
                <a:prstClr val="white"/>
              </a:solidFill>
            </a:endParaRPr>
          </a:p>
          <a:p>
            <a:pPr>
              <a:lnSpc>
                <a:spcPts val="2500"/>
              </a:lnSpc>
              <a:defRPr/>
            </a:pPr>
            <a:r>
              <a:rPr lang="en-US" sz="2800" dirty="0">
                <a:solidFill>
                  <a:prstClr val="white"/>
                </a:solidFill>
              </a:rPr>
              <a:t>At least two options must be offered. One milk choice must be unflavored.</a:t>
            </a:r>
          </a:p>
          <a:p>
            <a:pPr lvl="0">
              <a:defRPr/>
            </a:pPr>
            <a:endParaRPr lang="en-US" sz="1200" dirty="0">
              <a:solidFill>
                <a:prstClr val="white"/>
              </a:solidFill>
            </a:endParaRPr>
          </a:p>
          <a:p>
            <a:pPr>
              <a:lnSpc>
                <a:spcPts val="2500"/>
              </a:lnSpc>
              <a:defRPr/>
            </a:pPr>
            <a:r>
              <a:rPr lang="en-US" sz="2800" dirty="0">
                <a:solidFill>
                  <a:prstClr val="white"/>
                </a:solidFill>
              </a:rPr>
              <a:t>Flavored milk is not offered during breakfast.</a:t>
            </a:r>
          </a:p>
        </p:txBody>
      </p:sp>
      <p:pic>
        <p:nvPicPr>
          <p:cNvPr id="5" name="Picture 4">
            <a:extLst>
              <a:ext uri="{FF2B5EF4-FFF2-40B4-BE49-F238E27FC236}">
                <a16:creationId xmlns:a16="http://schemas.microsoft.com/office/drawing/2014/main" id="{072870CA-4247-7247-E821-C732A399D2B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0" b="98551" l="9766" r="89844">
                        <a14:foregroundMark x1="24609" y1="25797" x2="24609" y2="25797"/>
                        <a14:foregroundMark x1="24609" y1="17391" x2="24609" y2="17391"/>
                        <a14:foregroundMark x1="29688" y1="4928" x2="39453" y2="2029"/>
                        <a14:foregroundMark x1="39453" y1="2029" x2="64063" y2="1159"/>
                        <a14:foregroundMark x1="64063" y1="1159" x2="61328" y2="15942"/>
                        <a14:foregroundMark x1="61328" y1="15942" x2="68359" y2="25797"/>
                        <a14:foregroundMark x1="68359" y1="25797" x2="71875" y2="11594"/>
                        <a14:foregroundMark x1="71875" y1="11594" x2="78516" y2="68986"/>
                        <a14:foregroundMark x1="78516" y1="68986" x2="73026" y2="93425"/>
                        <a14:foregroundMark x1="19515" y1="88986" x2="18359" y2="88696"/>
                        <a14:foregroundMark x1="20668" y1="89275" x2="19515" y2="88986"/>
                        <a14:foregroundMark x1="21824" y1="89565" x2="20668" y2="89275"/>
                        <a14:foregroundMark x1="22980" y1="89855" x2="21824" y2="89565"/>
                        <a14:foregroundMark x1="24136" y1="90145" x2="22980" y2="89855"/>
                        <a14:foregroundMark x1="32345" y1="92204" x2="24136" y2="90145"/>
                        <a14:foregroundMark x1="46094" y1="95652" x2="45228" y2="95435"/>
                        <a14:foregroundMark x1="53125" y1="89565" x2="39063" y2="90145"/>
                        <a14:foregroundMark x1="39063" y1="90145" x2="35938" y2="60580"/>
                        <a14:foregroundMark x1="35938" y1="60580" x2="44141" y2="54783"/>
                        <a14:foregroundMark x1="62891" y1="5507" x2="41406" y2="8696"/>
                        <a14:foregroundMark x1="26172" y1="2609" x2="51563" y2="2609"/>
                        <a14:foregroundMark x1="51563" y1="2609" x2="80469" y2="290"/>
                        <a14:foregroundMark x1="74219" y1="15652" x2="71875" y2="4638"/>
                        <a14:foregroundMark x1="75781" y1="18551" x2="75781" y2="2899"/>
                        <a14:foregroundMark x1="75781" y1="19420" x2="78516" y2="8696"/>
                        <a14:foregroundMark x1="76953" y1="23478" x2="76953" y2="23478"/>
                        <a14:foregroundMark x1="76953" y1="23478" x2="76563" y2="18261"/>
                        <a14:foregroundMark x1="75781" y1="27246" x2="75781" y2="22899"/>
                        <a14:foregroundMark x1="67969" y1="35942" x2="72266" y2="27826"/>
                        <a14:foregroundMark x1="23828" y1="25797" x2="23828" y2="25797"/>
                        <a14:foregroundMark x1="25000" y1="18841" x2="25000" y2="18841"/>
                        <a14:foregroundMark x1="25000" y1="18841" x2="25000" y2="18841"/>
                        <a14:foregroundMark x1="25391" y1="18551" x2="26953" y2="15072"/>
                        <a14:foregroundMark x1="62891" y1="10435" x2="58203" y2="2609"/>
                        <a14:foregroundMark x1="58203" y1="2609" x2="58203" y2="1159"/>
                        <a14:foregroundMark x1="72266" y1="65217" x2="72266" y2="65217"/>
                        <a14:foregroundMark x1="72266" y1="65217" x2="75781" y2="38261"/>
                        <a14:foregroundMark x1="71875" y1="78261" x2="65234" y2="38551"/>
                        <a14:foregroundMark x1="46094" y1="94783" x2="47653" y2="94982"/>
                        <a14:foregroundMark x1="24609" y1="94493" x2="24609" y2="94493"/>
                        <a14:foregroundMark x1="22656" y1="94493" x2="22656" y2="94493"/>
                        <a14:foregroundMark x1="28125" y1="94783" x2="28125" y2="94783"/>
                        <a14:foregroundMark x1="76953" y1="34493" x2="76953" y2="34493"/>
                        <a14:foregroundMark x1="78125" y1="34783" x2="78125" y2="34783"/>
                        <a14:foregroundMark x1="78125" y1="34493" x2="78516" y2="21449"/>
                        <a14:foregroundMark x1="78516" y1="21449" x2="76563" y2="15652"/>
                        <a14:foregroundMark x1="76563" y1="92174" x2="76563" y2="92174"/>
                        <a14:foregroundMark x1="75000" y1="91594" x2="75000" y2="91594"/>
                        <a14:foregroundMark x1="76953" y1="90145" x2="76953" y2="90145"/>
                        <a14:foregroundMark x1="77344" y1="36232" x2="77344" y2="36232"/>
                        <a14:foregroundMark x1="76953" y1="39710" x2="76953" y2="39710"/>
                        <a14:foregroundMark x1="77344" y1="39130" x2="77344" y2="39130"/>
                        <a14:foregroundMark x1="78125" y1="38261" x2="78125" y2="38261"/>
                        <a14:foregroundMark x1="78125" y1="42029" x2="78125" y2="42029"/>
                        <a14:foregroundMark x1="78125" y1="40000" x2="78125" y2="40000"/>
                        <a14:foregroundMark x1="77344" y1="870" x2="77344" y2="870"/>
                        <a14:foregroundMark x1="37109" y1="94783" x2="37109" y2="94783"/>
                        <a14:foregroundMark x1="41016" y1="94783" x2="41016" y2="94783"/>
                        <a14:foregroundMark x1="51563" y1="95652" x2="51563" y2="95652"/>
                        <a14:foregroundMark x1="51563" y1="95652" x2="51563" y2="95652"/>
                        <a14:foregroundMark x1="69922" y1="95652" x2="69922" y2="95652"/>
                        <a14:foregroundMark x1="73047" y1="94783" x2="73047" y2="94783"/>
                        <a14:foregroundMark x1="75000" y1="93623" x2="75000" y2="93623"/>
                        <a14:foregroundMark x1="71094" y1="95942" x2="71094" y2="95942"/>
                        <a14:foregroundMark x1="69141" y1="96522" x2="69141" y2="96522"/>
                        <a14:foregroundMark x1="64453" y1="97101" x2="64453" y2="97101"/>
                        <a14:foregroundMark x1="58594" y1="96522" x2="58594" y2="96522"/>
                        <a14:foregroundMark x1="55078" y1="96522" x2="55078" y2="96522"/>
                        <a14:foregroundMark x1="51953" y1="95652" x2="51953" y2="95652"/>
                        <a14:foregroundMark x1="54688" y1="95652" x2="54688" y2="95652"/>
                        <a14:foregroundMark x1="55859" y1="95652" x2="55859" y2="95652"/>
                        <a14:foregroundMark x1="50000" y1="95942" x2="50000" y2="95942"/>
                        <a14:foregroundMark x1="47656" y1="96232" x2="47656" y2="96232"/>
                        <a14:foregroundMark x1="41016" y1="95942" x2="41016" y2="95942"/>
                        <a14:foregroundMark x1="42188" y1="95942" x2="42188" y2="95942"/>
                        <a14:foregroundMark x1="42188" y1="94493" x2="42188" y2="94493"/>
                        <a14:foregroundMark x1="44531" y1="93913" x2="44531" y2="93913"/>
                        <a14:foregroundMark x1="38672" y1="94203" x2="38672" y2="94203"/>
                        <a14:foregroundMark x1="39844" y1="94493" x2="39844" y2="94493"/>
                        <a14:foregroundMark x1="37891" y1="95652" x2="37891" y2="95652"/>
                        <a14:foregroundMark x1="35156" y1="95652" x2="35156" y2="95652"/>
                        <a14:foregroundMark x1="23047" y1="90145" x2="23047" y2="90145"/>
                        <a14:foregroundMark x1="23438" y1="90145" x2="23438" y2="90145"/>
                        <a14:foregroundMark x1="23438" y1="90145" x2="23438" y2="88116"/>
                        <a14:foregroundMark x1="23047" y1="90435" x2="23047" y2="90435"/>
                        <a14:foregroundMark x1="23047" y1="89565" x2="23047" y2="89565"/>
                        <a14:foregroundMark x1="23438" y1="89565" x2="23438" y2="89565"/>
                        <a14:foregroundMark x1="23047" y1="90725" x2="23047" y2="88696"/>
                        <a14:foregroundMark x1="23828" y1="90725" x2="23047" y2="90145"/>
                        <a14:backgroundMark x1="20703" y1="88986" x2="20703" y2="88986"/>
                        <a14:backgroundMark x1="20703" y1="89565" x2="20703" y2="89565"/>
                        <a14:backgroundMark x1="21484" y1="89275" x2="21484" y2="89275"/>
                        <a14:backgroundMark x1="21484" y1="89275" x2="21484" y2="89275"/>
                        <a14:backgroundMark x1="21484" y1="89565" x2="21484" y2="89565"/>
                        <a14:backgroundMark x1="16406" y1="88986" x2="16406" y2="88986"/>
                        <a14:backgroundMark x1="17969" y1="89855" x2="17969" y2="89855"/>
                        <a14:backgroundMark x1="18750" y1="88986" x2="18750" y2="88986"/>
                        <a14:backgroundMark x1="17969" y1="88986" x2="17969" y2="88986"/>
                        <a14:backgroundMark x1="20703" y1="90145" x2="20703" y2="90145"/>
                        <a14:backgroundMark x1="18494" y1="89565" x2="14063" y2="75652"/>
                        <a14:backgroundMark x1="18679" y1="90145" x2="18494" y2="89565"/>
                        <a14:backgroundMark x1="18771" y1="90435" x2="18679" y2="90145"/>
                        <a14:backgroundMark x1="19141" y1="91594" x2="18771" y2="90435"/>
                        <a14:backgroundMark x1="19922" y1="89565" x2="19922" y2="85507"/>
                        <a14:backgroundMark x1="19922" y1="89855" x2="19922" y2="89565"/>
                        <a14:backgroundMark x1="17188" y1="88986" x2="19141" y2="84928"/>
                        <a14:backgroundMark x1="21875" y1="94203" x2="21875" y2="94203"/>
                        <a14:backgroundMark x1="21875" y1="94783" x2="21875" y2="94783"/>
                        <a14:backgroundMark x1="28516" y1="96522" x2="43750" y2="97101"/>
                        <a14:backgroundMark x1="46094" y1="96522" x2="63672" y2="99710"/>
                        <a14:backgroundMark x1="60938" y1="97971" x2="76563" y2="99130"/>
                      </a14:backgroundRemoval>
                    </a14:imgEffect>
                  </a14:imgLayer>
                </a14:imgProps>
              </a:ext>
            </a:extLst>
          </a:blip>
          <a:srcRect l="22164" t="585" r="22145" b="3842"/>
          <a:stretch/>
        </p:blipFill>
        <p:spPr>
          <a:xfrm>
            <a:off x="8965958" y="3346102"/>
            <a:ext cx="878322" cy="2031363"/>
          </a:xfrm>
          <a:prstGeom prst="rect">
            <a:avLst/>
          </a:prstGeom>
        </p:spPr>
      </p:pic>
    </p:spTree>
    <p:custDataLst>
      <p:tags r:id="rId1"/>
    </p:custDataLst>
    <p:extLst>
      <p:ext uri="{BB962C8B-B14F-4D97-AF65-F5344CB8AC3E}">
        <p14:creationId xmlns:p14="http://schemas.microsoft.com/office/powerpoint/2010/main" val="4020271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5|2.2|1.1|3.3"/>
</p:tagLst>
</file>

<file path=ppt/tags/tag10.xml><?xml version="1.0" encoding="utf-8"?>
<p:tagLst xmlns:a="http://schemas.openxmlformats.org/drawingml/2006/main" xmlns:r="http://schemas.openxmlformats.org/officeDocument/2006/relationships" xmlns:p="http://schemas.openxmlformats.org/presentationml/2006/main">
  <p:tag name="TIMING" val="|45.5"/>
</p:tagLst>
</file>

<file path=ppt/tags/tag11.xml><?xml version="1.0" encoding="utf-8"?>
<p:tagLst xmlns:a="http://schemas.openxmlformats.org/drawingml/2006/main" xmlns:r="http://schemas.openxmlformats.org/officeDocument/2006/relationships" xmlns:p="http://schemas.openxmlformats.org/presentationml/2006/main">
  <p:tag name="TIMING" val="|37"/>
</p:tagLst>
</file>

<file path=ppt/tags/tag12.xml><?xml version="1.0" encoding="utf-8"?>
<p:tagLst xmlns:a="http://schemas.openxmlformats.org/drawingml/2006/main" xmlns:r="http://schemas.openxmlformats.org/officeDocument/2006/relationships" xmlns:p="http://schemas.openxmlformats.org/presentationml/2006/main">
  <p:tag name="TIMING" val="|10.9"/>
</p:tagLst>
</file>

<file path=ppt/tags/tag13.xml><?xml version="1.0" encoding="utf-8"?>
<p:tagLst xmlns:a="http://schemas.openxmlformats.org/drawingml/2006/main" xmlns:r="http://schemas.openxmlformats.org/officeDocument/2006/relationships" xmlns:p="http://schemas.openxmlformats.org/presentationml/2006/main">
  <p:tag name="TIMING" val="|290.2"/>
</p:tagLst>
</file>

<file path=ppt/tags/tag14.xml><?xml version="1.0" encoding="utf-8"?>
<p:tagLst xmlns:a="http://schemas.openxmlformats.org/drawingml/2006/main" xmlns:r="http://schemas.openxmlformats.org/officeDocument/2006/relationships" xmlns:p="http://schemas.openxmlformats.org/presentationml/2006/main">
  <p:tag name="TIMING" val="|17.5"/>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1|19.4"/>
</p:tagLst>
</file>

<file path=ppt/tags/tag4.xml><?xml version="1.0" encoding="utf-8"?>
<p:tagLst xmlns:a="http://schemas.openxmlformats.org/drawingml/2006/main" xmlns:r="http://schemas.openxmlformats.org/officeDocument/2006/relationships" xmlns:p="http://schemas.openxmlformats.org/presentationml/2006/main">
  <p:tag name="TIMING" val="|49.9"/>
</p:tagLst>
</file>

<file path=ppt/tags/tag5.xml><?xml version="1.0" encoding="utf-8"?>
<p:tagLst xmlns:a="http://schemas.openxmlformats.org/drawingml/2006/main" xmlns:r="http://schemas.openxmlformats.org/officeDocument/2006/relationships" xmlns:p="http://schemas.openxmlformats.org/presentationml/2006/main">
  <p:tag name="TIMING" val="|38.2"/>
</p:tagLst>
</file>

<file path=ppt/tags/tag6.xml><?xml version="1.0" encoding="utf-8"?>
<p:tagLst xmlns:a="http://schemas.openxmlformats.org/drawingml/2006/main" xmlns:r="http://schemas.openxmlformats.org/officeDocument/2006/relationships" xmlns:p="http://schemas.openxmlformats.org/presentationml/2006/main">
  <p:tag name="TIMING" val="|38.2"/>
</p:tagLst>
</file>

<file path=ppt/tags/tag7.xml><?xml version="1.0" encoding="utf-8"?>
<p:tagLst xmlns:a="http://schemas.openxmlformats.org/drawingml/2006/main" xmlns:r="http://schemas.openxmlformats.org/officeDocument/2006/relationships" xmlns:p="http://schemas.openxmlformats.org/presentationml/2006/main">
  <p:tag name="TIMING" val="|7|4.3"/>
</p:tagLst>
</file>

<file path=ppt/tags/tag8.xml><?xml version="1.0" encoding="utf-8"?>
<p:tagLst xmlns:a="http://schemas.openxmlformats.org/drawingml/2006/main" xmlns:r="http://schemas.openxmlformats.org/officeDocument/2006/relationships" xmlns:p="http://schemas.openxmlformats.org/presentationml/2006/main">
  <p:tag name="TIMING" val="|27.926|2.598|2.440001|2.965|2.459999"/>
</p:tagLst>
</file>

<file path=ppt/tags/tag9.xml><?xml version="1.0" encoding="utf-8"?>
<p:tagLst xmlns:a="http://schemas.openxmlformats.org/drawingml/2006/main" xmlns:r="http://schemas.openxmlformats.org/officeDocument/2006/relationships" xmlns:p="http://schemas.openxmlformats.org/presentationml/2006/main">
  <p:tag name="TIMING" val="|9.5|9.2"/>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9.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CABA77A-63EA-49D4-8354-C9566C46D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A82E04-3591-4111-992F-96310AF82171}">
  <ds:schemaRefs>
    <ds:schemaRef ds:uri="http://schemas.microsoft.com/sharepoint/v3/contenttype/forms"/>
  </ds:schemaRefs>
</ds:datastoreItem>
</file>

<file path=customXml/itemProps3.xml><?xml version="1.0" encoding="utf-8"?>
<ds:datastoreItem xmlns:ds="http://schemas.openxmlformats.org/officeDocument/2006/customXml" ds:itemID="{DE1242C9-3E2D-467E-BAC1-2A36B9C59660}">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f91e6127-6efb-4e29-8750-0a8ab12413a1"/>
    <ds:schemaRef ds:uri="aa16f144-6dfb-4da3-bba2-b3c70bfe3221"/>
    <ds:schemaRef ds:uri="b523212d-ee6b-416a-b870-f85da76adb72"/>
    <ds:schemaRef ds:uri="8bf10d84-95c4-446b-a6dc-317de1800774"/>
  </ds:schemaRefs>
</ds:datastoreItem>
</file>

<file path=docProps/app.xml><?xml version="1.0" encoding="utf-8"?>
<Properties xmlns="http://schemas.openxmlformats.org/officeDocument/2006/extended-properties" xmlns:vt="http://schemas.openxmlformats.org/officeDocument/2006/docPropsVTypes">
  <Template/>
  <TotalTime>84033</TotalTime>
  <Words>5459</Words>
  <Application>Microsoft Office PowerPoint</Application>
  <PresentationFormat>Widescreen</PresentationFormat>
  <Paragraphs>528</Paragraphs>
  <Slides>57</Slides>
  <Notes>57</Notes>
  <HiddenSlides>0</HiddenSlides>
  <MMClips>6</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57</vt:i4>
      </vt:variant>
    </vt:vector>
  </HeadingPairs>
  <TitlesOfParts>
    <vt:vector size="77" baseType="lpstr">
      <vt:lpstr>ADLaM Display</vt:lpstr>
      <vt:lpstr>Arial</vt:lpstr>
      <vt:lpstr>Berlin Sans FB Demi</vt:lpstr>
      <vt:lpstr>Calibri</vt:lpstr>
      <vt:lpstr>Calibri Light</vt:lpstr>
      <vt:lpstr>Comic Sans MS</vt:lpstr>
      <vt:lpstr>Ink Free</vt:lpstr>
      <vt:lpstr>Microsoft Uighur</vt:lpstr>
      <vt:lpstr>Times New Roman</vt:lpstr>
      <vt:lpstr>Wingdings</vt:lpstr>
      <vt:lpstr>2014 Cafe LA Presentation template</vt:lpstr>
      <vt:lpstr>Cafe LA design1</vt:lpstr>
      <vt:lpstr>1_Cafe LA design1</vt:lpstr>
      <vt:lpstr>3_LAUSD</vt:lpstr>
      <vt:lpstr>2_Cafe LA design1</vt:lpstr>
      <vt:lpstr>1_2014 Cafe LA Presentation template</vt:lpstr>
      <vt:lpstr>3_Cafe LA design1</vt:lpstr>
      <vt:lpstr>Theme2</vt:lpstr>
      <vt:lpstr>Office 2013 - 2022 Theme</vt:lpstr>
      <vt:lpstr>Acrobat Document</vt:lpstr>
      <vt:lpstr>Meal Patterns &amp; Offer Versus Serve</vt:lpstr>
      <vt:lpstr>Table of Contents</vt:lpstr>
      <vt:lpstr>PowerPoint Presentation</vt:lpstr>
      <vt:lpstr>LAUSD Meal Programs</vt:lpstr>
      <vt:lpstr>PowerPoint Presentation</vt:lpstr>
      <vt:lpstr>PowerPoint Presentation</vt:lpstr>
      <vt:lpstr>PowerPoint Presentation</vt:lpstr>
      <vt:lpstr>PowerPoint Presentation</vt:lpstr>
      <vt:lpstr>PowerPoint Presentation</vt:lpstr>
      <vt:lpstr>PowerPoint Presentation</vt:lpstr>
      <vt:lpstr>Offer Versus Serve  Tip Sheet</vt:lpstr>
      <vt:lpstr>Offer Versus Serve</vt:lpstr>
      <vt:lpstr>PowerPoint Presentation</vt:lpstr>
      <vt:lpstr>Items</vt:lpstr>
      <vt:lpstr>Point of Service</vt:lpstr>
      <vt:lpstr>Ensuring All Meals Are Reimbursable</vt:lpstr>
      <vt:lpstr>PowerPoint Presentation</vt:lpstr>
      <vt:lpstr>PowerPoint Presentation</vt:lpstr>
      <vt:lpstr>PowerPoint Presentation</vt:lpstr>
      <vt:lpstr>Breakfast OVS  Rules</vt:lpstr>
      <vt:lpstr>PowerPoint Presentation</vt:lpstr>
      <vt:lpstr>PowerPoint Presentation</vt:lpstr>
      <vt:lpstr>PowerPoint Presentation</vt:lpstr>
      <vt:lpstr>Not Too Hungry… Save it For Later!</vt:lpstr>
      <vt:lpstr>Lunch OVS Rules</vt:lpstr>
      <vt:lpstr>PowerPoint Presentation</vt:lpstr>
      <vt:lpstr>Remember, students DO NOT have to take all the food offered during lunch. </vt:lpstr>
      <vt:lpstr>PowerPoint Presentation</vt:lpstr>
      <vt:lpstr>1 Entrée = 2 or more components</vt:lpstr>
      <vt:lpstr>Pizza has how many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Reading the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Chaney, Genea</cp:lastModifiedBy>
  <cp:revision>1367</cp:revision>
  <cp:lastPrinted>2024-06-24T15:55:33Z</cp:lastPrinted>
  <dcterms:created xsi:type="dcterms:W3CDTF">2014-05-05T14:23:24Z</dcterms:created>
  <dcterms:modified xsi:type="dcterms:W3CDTF">2025-07-28T14:32:05Z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